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2" r:id="rId6"/>
    <p:sldId id="261" r:id="rId7"/>
    <p:sldId id="258" r:id="rId8"/>
    <p:sldId id="263" r:id="rId9"/>
    <p:sldId id="264" r:id="rId10"/>
    <p:sldId id="265" r:id="rId11"/>
    <p:sldId id="266" r:id="rId12"/>
    <p:sldId id="267" r:id="rId13"/>
    <p:sldId id="268" r:id="rId14"/>
    <p:sldId id="269" r:id="rId1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9ACEF8"/>
    <a:srgbClr val="33CCFF"/>
    <a:srgbClr val="16367B"/>
    <a:srgbClr val="6EB8F5"/>
    <a:srgbClr val="45A7CF"/>
    <a:srgbClr val="62B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46" autoAdjust="0"/>
    <p:restoredTop sz="94660"/>
  </p:normalViewPr>
  <p:slideViewPr>
    <p:cSldViewPr snapToGrid="0">
      <p:cViewPr varScale="1">
        <p:scale>
          <a:sx n="115" d="100"/>
          <a:sy n="115" d="100"/>
        </p:scale>
        <p:origin x="2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9ACEF8"/>
        </a:solidFill>
        <a:effectLst/>
      </p:bgPr>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stretch>
            <a:fillRect/>
          </a:stretch>
        </p:blipFill>
        <p:spPr>
          <a:xfrm>
            <a:off x="6960973" y="1113481"/>
            <a:ext cx="5063729" cy="5063729"/>
          </a:xfrm>
          <a:prstGeom prst="rect">
            <a:avLst/>
          </a:prstGeom>
          <a:noFill/>
        </p:spPr>
      </p:pic>
      <p:sp>
        <p:nvSpPr>
          <p:cNvPr id="10" name="CuadroTexto 9"/>
          <p:cNvSpPr txBox="1"/>
          <p:nvPr userDrawn="1"/>
        </p:nvSpPr>
        <p:spPr>
          <a:xfrm>
            <a:off x="345989" y="378941"/>
            <a:ext cx="6128951" cy="1938992"/>
          </a:xfrm>
          <a:prstGeom prst="rect">
            <a:avLst/>
          </a:prstGeom>
          <a:noFill/>
        </p:spPr>
        <p:txBody>
          <a:bodyPr wrap="square" rtlCol="0">
            <a:spAutoFit/>
          </a:bodyPr>
          <a:lstStyle/>
          <a:p>
            <a:r>
              <a:rPr lang="es-PE" sz="6000" dirty="0" smtClean="0">
                <a:solidFill>
                  <a:schemeClr val="accent1">
                    <a:lumMod val="50000"/>
                  </a:schemeClr>
                </a:solidFill>
                <a:latin typeface="Berlin Sans FB Demi" panose="020E0802020502020306" pitchFamily="34" charset="0"/>
              </a:rPr>
              <a:t>Historia del Perú y del Mundo</a:t>
            </a:r>
            <a:endParaRPr lang="es-PE" sz="6000" dirty="0">
              <a:solidFill>
                <a:schemeClr val="accent1">
                  <a:lumMod val="50000"/>
                </a:schemeClr>
              </a:solidFill>
              <a:latin typeface="Berlin Sans FB Demi" panose="020E0802020502020306" pitchFamily="34" charset="0"/>
            </a:endParaRPr>
          </a:p>
        </p:txBody>
      </p:sp>
      <p:sp>
        <p:nvSpPr>
          <p:cNvPr id="11" name="CuadroTexto 10"/>
          <p:cNvSpPr txBox="1"/>
          <p:nvPr userDrawn="1"/>
        </p:nvSpPr>
        <p:spPr>
          <a:xfrm>
            <a:off x="7451122" y="6045405"/>
            <a:ext cx="4666737" cy="646331"/>
          </a:xfrm>
          <a:prstGeom prst="rect">
            <a:avLst/>
          </a:prstGeom>
          <a:noFill/>
        </p:spPr>
        <p:txBody>
          <a:bodyPr wrap="square" rtlCol="0">
            <a:spAutoFit/>
          </a:bodyPr>
          <a:lstStyle/>
          <a:p>
            <a:r>
              <a:rPr lang="es-PE" sz="3600" b="1" u="sng" dirty="0" smtClean="0">
                <a:solidFill>
                  <a:srgbClr val="7030A0"/>
                </a:solidFill>
                <a:latin typeface="Berlin Sans FB Demi" panose="020E0802020502020306" pitchFamily="34" charset="0"/>
              </a:rPr>
              <a:t>AGRARIOS</a:t>
            </a:r>
            <a:r>
              <a:rPr lang="es-PE" sz="3600" b="1" u="sng" baseline="0" dirty="0" smtClean="0">
                <a:solidFill>
                  <a:srgbClr val="7030A0"/>
                </a:solidFill>
                <a:latin typeface="Berlin Sans FB Demi" panose="020E0802020502020306" pitchFamily="34" charset="0"/>
              </a:rPr>
              <a:t> STUDENT</a:t>
            </a:r>
            <a:endParaRPr lang="es-PE" sz="3600" b="1" u="sng" dirty="0">
              <a:solidFill>
                <a:srgbClr val="7030A0"/>
              </a:solidFill>
              <a:latin typeface="Berlin Sans FB Demi" panose="020E0802020502020306" pitchFamily="34" charset="0"/>
            </a:endParaRPr>
          </a:p>
        </p:txBody>
      </p:sp>
      <p:sp>
        <p:nvSpPr>
          <p:cNvPr id="12" name="CuadroTexto 11"/>
          <p:cNvSpPr txBox="1"/>
          <p:nvPr userDrawn="1"/>
        </p:nvSpPr>
        <p:spPr>
          <a:xfrm>
            <a:off x="345989" y="2947587"/>
            <a:ext cx="2406428" cy="830997"/>
          </a:xfrm>
          <a:prstGeom prst="rect">
            <a:avLst/>
          </a:prstGeom>
          <a:noFill/>
        </p:spPr>
        <p:txBody>
          <a:bodyPr wrap="none" rtlCol="0">
            <a:spAutoFit/>
          </a:bodyPr>
          <a:lstStyle/>
          <a:p>
            <a:r>
              <a:rPr lang="es-PE" sz="4800" dirty="0" smtClean="0">
                <a:solidFill>
                  <a:schemeClr val="bg1">
                    <a:lumMod val="50000"/>
                  </a:schemeClr>
                </a:solidFill>
                <a:latin typeface="Artifakt Element Heavy" panose="020B0B03050000020004" pitchFamily="34" charset="0"/>
                <a:ea typeface="Artifakt Element Heavy" panose="020B0B03050000020004" pitchFamily="34" charset="0"/>
              </a:rPr>
              <a:t>4°Años</a:t>
            </a:r>
            <a:endParaRPr lang="es-PE" sz="4800" dirty="0">
              <a:solidFill>
                <a:schemeClr val="bg1">
                  <a:lumMod val="50000"/>
                </a:schemeClr>
              </a:solidFill>
              <a:latin typeface="Artifakt Element Heavy" panose="020B0B03050000020004" pitchFamily="34" charset="0"/>
              <a:ea typeface="Artifakt Element Heavy" panose="020B0B03050000020004" pitchFamily="34" charset="0"/>
            </a:endParaRPr>
          </a:p>
        </p:txBody>
      </p:sp>
      <p:cxnSp>
        <p:nvCxnSpPr>
          <p:cNvPr id="15" name="Conector recto 14"/>
          <p:cNvCxnSpPr/>
          <p:nvPr userDrawn="1"/>
        </p:nvCxnSpPr>
        <p:spPr>
          <a:xfrm flipV="1">
            <a:off x="345989" y="6368570"/>
            <a:ext cx="5486400" cy="823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756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Rectángulo 6"/>
          <p:cNvSpPr/>
          <p:nvPr userDrawn="1"/>
        </p:nvSpPr>
        <p:spPr>
          <a:xfrm>
            <a:off x="0" y="6392009"/>
            <a:ext cx="12192000" cy="465991"/>
          </a:xfrm>
          <a:prstGeom prst="rect">
            <a:avLst/>
          </a:prstGeom>
          <a:solidFill>
            <a:srgbClr val="9AC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p:cNvSpPr txBox="1"/>
          <p:nvPr userDrawn="1"/>
        </p:nvSpPr>
        <p:spPr>
          <a:xfrm>
            <a:off x="0" y="6424948"/>
            <a:ext cx="3892412" cy="400110"/>
          </a:xfrm>
          <a:prstGeom prst="rect">
            <a:avLst/>
          </a:prstGeom>
          <a:noFill/>
        </p:spPr>
        <p:txBody>
          <a:bodyPr wrap="none" rtlCol="0">
            <a:spAutoFit/>
          </a:bodyPr>
          <a:lstStyle/>
          <a:p>
            <a:r>
              <a:rPr lang="es-PE" sz="2000" dirty="0" smtClean="0">
                <a:solidFill>
                  <a:srgbClr val="0070C0"/>
                </a:solidFill>
                <a:latin typeface="Artifakt Element Heavy" panose="020B0B03050000020004" pitchFamily="34" charset="0"/>
                <a:ea typeface="Artifakt Element Heavy" panose="020B0B03050000020004" pitchFamily="34" charset="0"/>
              </a:rPr>
              <a:t>Historia del Perú y del Mundo</a:t>
            </a:r>
            <a:endParaRPr lang="es-PE" sz="2000" dirty="0">
              <a:solidFill>
                <a:srgbClr val="0070C0"/>
              </a:solidFill>
              <a:latin typeface="Artifakt Element Heavy" panose="020B0B03050000020004" pitchFamily="34" charset="0"/>
              <a:ea typeface="Artifakt Element Heavy" panose="020B0B03050000020004" pitchFamily="34" charset="0"/>
            </a:endParaRPr>
          </a:p>
        </p:txBody>
      </p:sp>
      <p:sp>
        <p:nvSpPr>
          <p:cNvPr id="9" name="CuadroTexto 8"/>
          <p:cNvSpPr txBox="1"/>
          <p:nvPr userDrawn="1"/>
        </p:nvSpPr>
        <p:spPr>
          <a:xfrm>
            <a:off x="4759569" y="6431513"/>
            <a:ext cx="2340705" cy="400110"/>
          </a:xfrm>
          <a:prstGeom prst="rect">
            <a:avLst/>
          </a:prstGeom>
          <a:noFill/>
        </p:spPr>
        <p:txBody>
          <a:bodyPr wrap="none" rtlCol="0">
            <a:spAutoFit/>
          </a:bodyPr>
          <a:lstStyle/>
          <a:p>
            <a:r>
              <a:rPr lang="es-PE" sz="2000" dirty="0" smtClean="0">
                <a:solidFill>
                  <a:srgbClr val="7030A0"/>
                </a:solidFill>
                <a:latin typeface="Artifakt Element Heavy" panose="020B0B03050000020004" pitchFamily="34" charset="0"/>
                <a:ea typeface="Artifakt Element Heavy" panose="020B0B03050000020004" pitchFamily="34" charset="0"/>
              </a:rPr>
              <a:t>Agrarios Student</a:t>
            </a:r>
            <a:endParaRPr lang="es-PE" sz="2000" dirty="0">
              <a:solidFill>
                <a:srgbClr val="7030A0"/>
              </a:solidFill>
              <a:latin typeface="Artifakt Element Heavy" panose="020B0B03050000020004" pitchFamily="34" charset="0"/>
              <a:ea typeface="Artifakt Element Heavy" panose="020B0B03050000020004" pitchFamily="34" charset="0"/>
            </a:endParaRPr>
          </a:p>
        </p:txBody>
      </p:sp>
      <p:sp>
        <p:nvSpPr>
          <p:cNvPr id="10" name="CuadroTexto 9"/>
          <p:cNvSpPr txBox="1"/>
          <p:nvPr userDrawn="1"/>
        </p:nvSpPr>
        <p:spPr>
          <a:xfrm>
            <a:off x="11066584" y="6457890"/>
            <a:ext cx="1003801" cy="400110"/>
          </a:xfrm>
          <a:prstGeom prst="rect">
            <a:avLst/>
          </a:prstGeom>
          <a:noFill/>
        </p:spPr>
        <p:txBody>
          <a:bodyPr wrap="none" rtlCol="0">
            <a:spAutoFit/>
          </a:bodyPr>
          <a:lstStyle/>
          <a:p>
            <a:r>
              <a:rPr lang="es-PE" sz="2000" dirty="0" smtClean="0">
                <a:solidFill>
                  <a:srgbClr val="002060"/>
                </a:solidFill>
                <a:latin typeface="Artifakt Element Heavy" panose="020B0B03050000020004" pitchFamily="34" charset="0"/>
                <a:ea typeface="Artifakt Element Heavy" panose="020B0B03050000020004" pitchFamily="34" charset="0"/>
              </a:rPr>
              <a:t>Inicial</a:t>
            </a:r>
            <a:endParaRPr lang="es-PE" sz="2000" dirty="0">
              <a:solidFill>
                <a:srgbClr val="002060"/>
              </a:solidFill>
              <a:latin typeface="Artifakt Element Heavy" panose="020B0B03050000020004" pitchFamily="34" charset="0"/>
              <a:ea typeface="Artifakt Element Heavy" panose="020B0B03050000020004" pitchFamily="34" charset="0"/>
            </a:endParaRPr>
          </a:p>
        </p:txBody>
      </p:sp>
      <p:sp>
        <p:nvSpPr>
          <p:cNvPr id="11" name="CuadroTexto 10"/>
          <p:cNvSpPr txBox="1"/>
          <p:nvPr userDrawn="1"/>
        </p:nvSpPr>
        <p:spPr>
          <a:xfrm>
            <a:off x="20646" y="46046"/>
            <a:ext cx="1342227" cy="523220"/>
          </a:xfrm>
          <a:prstGeom prst="rect">
            <a:avLst/>
          </a:prstGeom>
          <a:noFill/>
        </p:spPr>
        <p:txBody>
          <a:bodyPr wrap="none" rtlCol="0">
            <a:spAutoFit/>
          </a:bodyPr>
          <a:lstStyle/>
          <a:p>
            <a:r>
              <a:rPr lang="es-PE" sz="2800" b="1" u="sng" dirty="0" smtClean="0">
                <a:solidFill>
                  <a:srgbClr val="008080"/>
                </a:solidFill>
                <a:latin typeface="Bell MT" panose="02020503060305020303" pitchFamily="18" charset="0"/>
              </a:rPr>
              <a:t>Theory</a:t>
            </a:r>
            <a:endParaRPr lang="es-PE" b="1" u="sng" dirty="0">
              <a:solidFill>
                <a:srgbClr val="008080"/>
              </a:solidFill>
              <a:latin typeface="Bell MT" panose="02020503060305020303" pitchFamily="18" charset="0"/>
            </a:endParaRPr>
          </a:p>
        </p:txBody>
      </p:sp>
    </p:spTree>
    <p:extLst>
      <p:ext uri="{BB962C8B-B14F-4D97-AF65-F5344CB8AC3E}">
        <p14:creationId xmlns:p14="http://schemas.microsoft.com/office/powerpoint/2010/main" val="2797845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p:cNvSpPr/>
          <p:nvPr userDrawn="1"/>
        </p:nvSpPr>
        <p:spPr>
          <a:xfrm>
            <a:off x="0" y="6392009"/>
            <a:ext cx="12192000" cy="465991"/>
          </a:xfrm>
          <a:prstGeom prst="rect">
            <a:avLst/>
          </a:prstGeom>
          <a:solidFill>
            <a:srgbClr val="9AC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p:cNvSpPr txBox="1"/>
          <p:nvPr userDrawn="1"/>
        </p:nvSpPr>
        <p:spPr>
          <a:xfrm>
            <a:off x="0" y="6424948"/>
            <a:ext cx="3892412" cy="400110"/>
          </a:xfrm>
          <a:prstGeom prst="rect">
            <a:avLst/>
          </a:prstGeom>
          <a:noFill/>
        </p:spPr>
        <p:txBody>
          <a:bodyPr wrap="none" rtlCol="0">
            <a:spAutoFit/>
          </a:bodyPr>
          <a:lstStyle/>
          <a:p>
            <a:r>
              <a:rPr lang="es-PE" sz="2000" dirty="0" smtClean="0">
                <a:solidFill>
                  <a:srgbClr val="0070C0"/>
                </a:solidFill>
                <a:latin typeface="Artifakt Element Heavy" panose="020B0B03050000020004" pitchFamily="34" charset="0"/>
                <a:ea typeface="Artifakt Element Heavy" panose="020B0B03050000020004" pitchFamily="34" charset="0"/>
              </a:rPr>
              <a:t>Historia del Perú y del Mundo</a:t>
            </a:r>
            <a:endParaRPr lang="es-PE" sz="2000" dirty="0">
              <a:solidFill>
                <a:srgbClr val="0070C0"/>
              </a:solidFill>
              <a:latin typeface="Artifakt Element Heavy" panose="020B0B03050000020004" pitchFamily="34" charset="0"/>
              <a:ea typeface="Artifakt Element Heavy" panose="020B0B03050000020004" pitchFamily="34" charset="0"/>
            </a:endParaRPr>
          </a:p>
        </p:txBody>
      </p:sp>
      <p:sp>
        <p:nvSpPr>
          <p:cNvPr id="9" name="CuadroTexto 8"/>
          <p:cNvSpPr txBox="1"/>
          <p:nvPr userDrawn="1"/>
        </p:nvSpPr>
        <p:spPr>
          <a:xfrm>
            <a:off x="4759569" y="6431513"/>
            <a:ext cx="2340705" cy="400110"/>
          </a:xfrm>
          <a:prstGeom prst="rect">
            <a:avLst/>
          </a:prstGeom>
          <a:noFill/>
        </p:spPr>
        <p:txBody>
          <a:bodyPr wrap="none" rtlCol="0">
            <a:spAutoFit/>
          </a:bodyPr>
          <a:lstStyle/>
          <a:p>
            <a:r>
              <a:rPr lang="es-PE" sz="2000" dirty="0" smtClean="0">
                <a:solidFill>
                  <a:srgbClr val="7030A0"/>
                </a:solidFill>
                <a:latin typeface="Artifakt Element Heavy" panose="020B0B03050000020004" pitchFamily="34" charset="0"/>
                <a:ea typeface="Artifakt Element Heavy" panose="020B0B03050000020004" pitchFamily="34" charset="0"/>
              </a:rPr>
              <a:t>Agrarios Student</a:t>
            </a:r>
            <a:endParaRPr lang="es-PE" sz="2000" dirty="0">
              <a:solidFill>
                <a:srgbClr val="7030A0"/>
              </a:solidFill>
              <a:latin typeface="Artifakt Element Heavy" panose="020B0B03050000020004" pitchFamily="34" charset="0"/>
              <a:ea typeface="Artifakt Element Heavy" panose="020B0B03050000020004" pitchFamily="34" charset="0"/>
            </a:endParaRPr>
          </a:p>
        </p:txBody>
      </p:sp>
      <p:sp>
        <p:nvSpPr>
          <p:cNvPr id="10" name="CuadroTexto 9"/>
          <p:cNvSpPr txBox="1"/>
          <p:nvPr userDrawn="1"/>
        </p:nvSpPr>
        <p:spPr>
          <a:xfrm>
            <a:off x="11066584" y="6457890"/>
            <a:ext cx="1003801" cy="400110"/>
          </a:xfrm>
          <a:prstGeom prst="rect">
            <a:avLst/>
          </a:prstGeom>
          <a:noFill/>
        </p:spPr>
        <p:txBody>
          <a:bodyPr wrap="none" rtlCol="0">
            <a:spAutoFit/>
          </a:bodyPr>
          <a:lstStyle/>
          <a:p>
            <a:r>
              <a:rPr lang="es-PE" sz="2000" dirty="0" smtClean="0">
                <a:solidFill>
                  <a:srgbClr val="002060"/>
                </a:solidFill>
                <a:latin typeface="Artifakt Element Heavy" panose="020B0B03050000020004" pitchFamily="34" charset="0"/>
                <a:ea typeface="Artifakt Element Heavy" panose="020B0B03050000020004" pitchFamily="34" charset="0"/>
              </a:rPr>
              <a:t>Inicial</a:t>
            </a:r>
            <a:endParaRPr lang="es-PE" sz="2000" dirty="0">
              <a:solidFill>
                <a:srgbClr val="002060"/>
              </a:solidFill>
              <a:latin typeface="Artifakt Element Heavy" panose="020B0B03050000020004" pitchFamily="34" charset="0"/>
              <a:ea typeface="Artifakt Element Heavy" panose="020B0B03050000020004" pitchFamily="34" charset="0"/>
            </a:endParaRPr>
          </a:p>
        </p:txBody>
      </p:sp>
      <p:sp>
        <p:nvSpPr>
          <p:cNvPr id="11" name="CuadroTexto 10"/>
          <p:cNvSpPr txBox="1"/>
          <p:nvPr userDrawn="1"/>
        </p:nvSpPr>
        <p:spPr>
          <a:xfrm>
            <a:off x="20646" y="46046"/>
            <a:ext cx="1484765" cy="523220"/>
          </a:xfrm>
          <a:prstGeom prst="rect">
            <a:avLst/>
          </a:prstGeom>
          <a:noFill/>
        </p:spPr>
        <p:txBody>
          <a:bodyPr wrap="none" rtlCol="0">
            <a:spAutoFit/>
          </a:bodyPr>
          <a:lstStyle/>
          <a:p>
            <a:r>
              <a:rPr lang="es-PE" sz="2800" b="1" u="sng" dirty="0" smtClean="0">
                <a:solidFill>
                  <a:srgbClr val="008080"/>
                </a:solidFill>
                <a:latin typeface="Bell MT" panose="02020503060305020303" pitchFamily="18" charset="0"/>
              </a:rPr>
              <a:t>Practice</a:t>
            </a:r>
            <a:endParaRPr lang="es-PE" b="1" u="sng" dirty="0">
              <a:solidFill>
                <a:srgbClr val="008080"/>
              </a:solidFill>
              <a:latin typeface="Bell MT" panose="02020503060305020303" pitchFamily="18" charset="0"/>
            </a:endParaRPr>
          </a:p>
        </p:txBody>
      </p:sp>
    </p:spTree>
    <p:extLst>
      <p:ext uri="{BB962C8B-B14F-4D97-AF65-F5344CB8AC3E}">
        <p14:creationId xmlns:p14="http://schemas.microsoft.com/office/powerpoint/2010/main" val="3464331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8" name="Rectángulo 7"/>
          <p:cNvSpPr/>
          <p:nvPr userDrawn="1"/>
        </p:nvSpPr>
        <p:spPr>
          <a:xfrm>
            <a:off x="0" y="6392009"/>
            <a:ext cx="12192000" cy="465991"/>
          </a:xfrm>
          <a:prstGeom prst="rect">
            <a:avLst/>
          </a:prstGeom>
          <a:solidFill>
            <a:srgbClr val="9AC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CuadroTexto 8"/>
          <p:cNvSpPr txBox="1"/>
          <p:nvPr userDrawn="1"/>
        </p:nvSpPr>
        <p:spPr>
          <a:xfrm>
            <a:off x="0" y="6424948"/>
            <a:ext cx="3892412" cy="400110"/>
          </a:xfrm>
          <a:prstGeom prst="rect">
            <a:avLst/>
          </a:prstGeom>
          <a:noFill/>
        </p:spPr>
        <p:txBody>
          <a:bodyPr wrap="none" rtlCol="0">
            <a:spAutoFit/>
          </a:bodyPr>
          <a:lstStyle/>
          <a:p>
            <a:r>
              <a:rPr lang="es-PE" sz="2000" dirty="0" smtClean="0">
                <a:solidFill>
                  <a:srgbClr val="0070C0"/>
                </a:solidFill>
                <a:latin typeface="Artifakt Element Heavy" panose="020B0B03050000020004" pitchFamily="34" charset="0"/>
                <a:ea typeface="Artifakt Element Heavy" panose="020B0B03050000020004" pitchFamily="34" charset="0"/>
              </a:rPr>
              <a:t>Historia del Perú y del Mundo</a:t>
            </a:r>
            <a:endParaRPr lang="es-PE" sz="2000" dirty="0">
              <a:solidFill>
                <a:srgbClr val="0070C0"/>
              </a:solidFill>
              <a:latin typeface="Artifakt Element Heavy" panose="020B0B03050000020004" pitchFamily="34" charset="0"/>
              <a:ea typeface="Artifakt Element Heavy" panose="020B0B03050000020004" pitchFamily="34" charset="0"/>
            </a:endParaRPr>
          </a:p>
        </p:txBody>
      </p:sp>
      <p:sp>
        <p:nvSpPr>
          <p:cNvPr id="10" name="CuadroTexto 9"/>
          <p:cNvSpPr txBox="1"/>
          <p:nvPr userDrawn="1"/>
        </p:nvSpPr>
        <p:spPr>
          <a:xfrm>
            <a:off x="4759569" y="6431513"/>
            <a:ext cx="2340705" cy="400110"/>
          </a:xfrm>
          <a:prstGeom prst="rect">
            <a:avLst/>
          </a:prstGeom>
          <a:noFill/>
        </p:spPr>
        <p:txBody>
          <a:bodyPr wrap="none" rtlCol="0">
            <a:spAutoFit/>
          </a:bodyPr>
          <a:lstStyle/>
          <a:p>
            <a:r>
              <a:rPr lang="es-PE" sz="2000" dirty="0" smtClean="0">
                <a:solidFill>
                  <a:srgbClr val="7030A0"/>
                </a:solidFill>
                <a:latin typeface="Artifakt Element Heavy" panose="020B0B03050000020004" pitchFamily="34" charset="0"/>
                <a:ea typeface="Artifakt Element Heavy" panose="020B0B03050000020004" pitchFamily="34" charset="0"/>
              </a:rPr>
              <a:t>Agrarios Student</a:t>
            </a:r>
            <a:endParaRPr lang="es-PE" sz="2000" dirty="0">
              <a:solidFill>
                <a:srgbClr val="7030A0"/>
              </a:solidFill>
              <a:latin typeface="Artifakt Element Heavy" panose="020B0B03050000020004" pitchFamily="34" charset="0"/>
              <a:ea typeface="Artifakt Element Heavy" panose="020B0B03050000020004" pitchFamily="34" charset="0"/>
            </a:endParaRPr>
          </a:p>
        </p:txBody>
      </p:sp>
      <p:sp>
        <p:nvSpPr>
          <p:cNvPr id="11" name="CuadroTexto 10"/>
          <p:cNvSpPr txBox="1"/>
          <p:nvPr userDrawn="1"/>
        </p:nvSpPr>
        <p:spPr>
          <a:xfrm>
            <a:off x="11066584" y="6457890"/>
            <a:ext cx="1003801" cy="400110"/>
          </a:xfrm>
          <a:prstGeom prst="rect">
            <a:avLst/>
          </a:prstGeom>
          <a:noFill/>
        </p:spPr>
        <p:txBody>
          <a:bodyPr wrap="none" rtlCol="0">
            <a:spAutoFit/>
          </a:bodyPr>
          <a:lstStyle/>
          <a:p>
            <a:r>
              <a:rPr lang="es-PE" sz="2000" dirty="0" smtClean="0">
                <a:solidFill>
                  <a:srgbClr val="002060"/>
                </a:solidFill>
                <a:latin typeface="Artifakt Element Heavy" panose="020B0B03050000020004" pitchFamily="34" charset="0"/>
                <a:ea typeface="Artifakt Element Heavy" panose="020B0B03050000020004" pitchFamily="34" charset="0"/>
              </a:rPr>
              <a:t>Inicial</a:t>
            </a:r>
            <a:endParaRPr lang="es-PE" sz="2000" dirty="0">
              <a:solidFill>
                <a:srgbClr val="002060"/>
              </a:solidFill>
              <a:latin typeface="Artifakt Element Heavy" panose="020B0B03050000020004" pitchFamily="34" charset="0"/>
              <a:ea typeface="Artifakt Element Heavy" panose="020B0B03050000020004" pitchFamily="34" charset="0"/>
            </a:endParaRPr>
          </a:p>
        </p:txBody>
      </p:sp>
      <p:sp>
        <p:nvSpPr>
          <p:cNvPr id="12" name="CuadroTexto 11"/>
          <p:cNvSpPr txBox="1"/>
          <p:nvPr userDrawn="1"/>
        </p:nvSpPr>
        <p:spPr>
          <a:xfrm>
            <a:off x="20646" y="46046"/>
            <a:ext cx="1857047" cy="523220"/>
          </a:xfrm>
          <a:prstGeom prst="rect">
            <a:avLst/>
          </a:prstGeom>
          <a:noFill/>
        </p:spPr>
        <p:txBody>
          <a:bodyPr wrap="none" rtlCol="0">
            <a:spAutoFit/>
          </a:bodyPr>
          <a:lstStyle/>
          <a:p>
            <a:r>
              <a:rPr lang="es-PE" sz="2800" b="1" u="sng" dirty="0" smtClean="0">
                <a:solidFill>
                  <a:srgbClr val="008080"/>
                </a:solidFill>
                <a:latin typeface="Bell MT" panose="02020503060305020303" pitchFamily="18" charset="0"/>
              </a:rPr>
              <a:t>WorkShop</a:t>
            </a:r>
            <a:endParaRPr lang="es-PE" b="1" u="sng" dirty="0">
              <a:solidFill>
                <a:srgbClr val="008080"/>
              </a:solidFill>
              <a:latin typeface="Bell MT" panose="02020503060305020303" pitchFamily="18" charset="0"/>
            </a:endParaRPr>
          </a:p>
        </p:txBody>
      </p:sp>
    </p:spTree>
    <p:extLst>
      <p:ext uri="{BB962C8B-B14F-4D97-AF65-F5344CB8AC3E}">
        <p14:creationId xmlns:p14="http://schemas.microsoft.com/office/powerpoint/2010/main" val="4148944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ángulo 9"/>
          <p:cNvSpPr/>
          <p:nvPr userDrawn="1"/>
        </p:nvSpPr>
        <p:spPr>
          <a:xfrm>
            <a:off x="0" y="6392009"/>
            <a:ext cx="12192000" cy="465991"/>
          </a:xfrm>
          <a:prstGeom prst="rect">
            <a:avLst/>
          </a:prstGeom>
          <a:solidFill>
            <a:srgbClr val="9AC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CuadroTexto 10"/>
          <p:cNvSpPr txBox="1"/>
          <p:nvPr userDrawn="1"/>
        </p:nvSpPr>
        <p:spPr>
          <a:xfrm>
            <a:off x="0" y="6424948"/>
            <a:ext cx="3892412" cy="400110"/>
          </a:xfrm>
          <a:prstGeom prst="rect">
            <a:avLst/>
          </a:prstGeom>
          <a:noFill/>
        </p:spPr>
        <p:txBody>
          <a:bodyPr wrap="none" rtlCol="0">
            <a:spAutoFit/>
          </a:bodyPr>
          <a:lstStyle/>
          <a:p>
            <a:r>
              <a:rPr lang="es-PE" sz="2000" dirty="0" smtClean="0">
                <a:solidFill>
                  <a:srgbClr val="0070C0"/>
                </a:solidFill>
                <a:latin typeface="Artifakt Element Heavy" panose="020B0B03050000020004" pitchFamily="34" charset="0"/>
                <a:ea typeface="Artifakt Element Heavy" panose="020B0B03050000020004" pitchFamily="34" charset="0"/>
              </a:rPr>
              <a:t>Historia del Perú y del Mundo</a:t>
            </a:r>
            <a:endParaRPr lang="es-PE" sz="2000" dirty="0">
              <a:solidFill>
                <a:srgbClr val="0070C0"/>
              </a:solidFill>
              <a:latin typeface="Artifakt Element Heavy" panose="020B0B03050000020004" pitchFamily="34" charset="0"/>
              <a:ea typeface="Artifakt Element Heavy" panose="020B0B03050000020004" pitchFamily="34" charset="0"/>
            </a:endParaRPr>
          </a:p>
        </p:txBody>
      </p:sp>
      <p:sp>
        <p:nvSpPr>
          <p:cNvPr id="12" name="CuadroTexto 11"/>
          <p:cNvSpPr txBox="1"/>
          <p:nvPr userDrawn="1"/>
        </p:nvSpPr>
        <p:spPr>
          <a:xfrm>
            <a:off x="4759569" y="6431513"/>
            <a:ext cx="2340705" cy="400110"/>
          </a:xfrm>
          <a:prstGeom prst="rect">
            <a:avLst/>
          </a:prstGeom>
          <a:noFill/>
        </p:spPr>
        <p:txBody>
          <a:bodyPr wrap="none" rtlCol="0">
            <a:spAutoFit/>
          </a:bodyPr>
          <a:lstStyle/>
          <a:p>
            <a:r>
              <a:rPr lang="es-PE" sz="2000" dirty="0" smtClean="0">
                <a:solidFill>
                  <a:srgbClr val="7030A0"/>
                </a:solidFill>
                <a:latin typeface="Artifakt Element Heavy" panose="020B0B03050000020004" pitchFamily="34" charset="0"/>
                <a:ea typeface="Artifakt Element Heavy" panose="020B0B03050000020004" pitchFamily="34" charset="0"/>
              </a:rPr>
              <a:t>Agrarios Student</a:t>
            </a:r>
            <a:endParaRPr lang="es-PE" sz="2000" dirty="0">
              <a:solidFill>
                <a:srgbClr val="7030A0"/>
              </a:solidFill>
              <a:latin typeface="Artifakt Element Heavy" panose="020B0B03050000020004" pitchFamily="34" charset="0"/>
              <a:ea typeface="Artifakt Element Heavy" panose="020B0B03050000020004" pitchFamily="34" charset="0"/>
            </a:endParaRPr>
          </a:p>
        </p:txBody>
      </p:sp>
      <p:sp>
        <p:nvSpPr>
          <p:cNvPr id="13" name="CuadroTexto 12"/>
          <p:cNvSpPr txBox="1"/>
          <p:nvPr userDrawn="1"/>
        </p:nvSpPr>
        <p:spPr>
          <a:xfrm>
            <a:off x="11066584" y="6457890"/>
            <a:ext cx="1003801" cy="400110"/>
          </a:xfrm>
          <a:prstGeom prst="rect">
            <a:avLst/>
          </a:prstGeom>
          <a:noFill/>
        </p:spPr>
        <p:txBody>
          <a:bodyPr wrap="none" rtlCol="0">
            <a:spAutoFit/>
          </a:bodyPr>
          <a:lstStyle/>
          <a:p>
            <a:r>
              <a:rPr lang="es-PE" sz="2000" dirty="0" smtClean="0">
                <a:solidFill>
                  <a:srgbClr val="002060"/>
                </a:solidFill>
                <a:latin typeface="Artifakt Element Heavy" panose="020B0B03050000020004" pitchFamily="34" charset="0"/>
                <a:ea typeface="Artifakt Element Heavy" panose="020B0B03050000020004" pitchFamily="34" charset="0"/>
              </a:rPr>
              <a:t>Inicial</a:t>
            </a:r>
            <a:endParaRPr lang="es-PE" sz="2000" dirty="0">
              <a:solidFill>
                <a:srgbClr val="002060"/>
              </a:solidFill>
              <a:latin typeface="Artifakt Element Heavy" panose="020B0B03050000020004" pitchFamily="34" charset="0"/>
              <a:ea typeface="Artifakt Element Heavy" panose="020B0B03050000020004" pitchFamily="34" charset="0"/>
            </a:endParaRPr>
          </a:p>
        </p:txBody>
      </p:sp>
      <p:sp>
        <p:nvSpPr>
          <p:cNvPr id="14" name="CuadroTexto 13"/>
          <p:cNvSpPr txBox="1"/>
          <p:nvPr userDrawn="1"/>
        </p:nvSpPr>
        <p:spPr>
          <a:xfrm>
            <a:off x="20646" y="46046"/>
            <a:ext cx="3061736" cy="523220"/>
          </a:xfrm>
          <a:prstGeom prst="rect">
            <a:avLst/>
          </a:prstGeom>
          <a:noFill/>
        </p:spPr>
        <p:txBody>
          <a:bodyPr wrap="none" rtlCol="0">
            <a:spAutoFit/>
          </a:bodyPr>
          <a:lstStyle/>
          <a:p>
            <a:r>
              <a:rPr lang="es-PE" sz="2800" b="1" u="sng" dirty="0" smtClean="0">
                <a:solidFill>
                  <a:srgbClr val="008080"/>
                </a:solidFill>
                <a:latin typeface="Bell MT" panose="02020503060305020303" pitchFamily="18" charset="0"/>
              </a:rPr>
              <a:t>Retroalimentation</a:t>
            </a:r>
            <a:endParaRPr lang="es-PE" b="1" u="sng" dirty="0">
              <a:solidFill>
                <a:srgbClr val="008080"/>
              </a:solidFill>
              <a:latin typeface="Bell MT" panose="02020503060305020303" pitchFamily="18" charset="0"/>
            </a:endParaRPr>
          </a:p>
        </p:txBody>
      </p:sp>
    </p:spTree>
    <p:extLst>
      <p:ext uri="{BB962C8B-B14F-4D97-AF65-F5344CB8AC3E}">
        <p14:creationId xmlns:p14="http://schemas.microsoft.com/office/powerpoint/2010/main" val="1354522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10" name="Rectángulo 9"/>
          <p:cNvSpPr/>
          <p:nvPr userDrawn="1"/>
        </p:nvSpPr>
        <p:spPr>
          <a:xfrm>
            <a:off x="0" y="6392009"/>
            <a:ext cx="12192000" cy="465991"/>
          </a:xfrm>
          <a:prstGeom prst="rect">
            <a:avLst/>
          </a:prstGeom>
          <a:solidFill>
            <a:srgbClr val="9AC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CuadroTexto 10"/>
          <p:cNvSpPr txBox="1"/>
          <p:nvPr userDrawn="1"/>
        </p:nvSpPr>
        <p:spPr>
          <a:xfrm>
            <a:off x="0" y="6424948"/>
            <a:ext cx="3892412" cy="400110"/>
          </a:xfrm>
          <a:prstGeom prst="rect">
            <a:avLst/>
          </a:prstGeom>
          <a:noFill/>
        </p:spPr>
        <p:txBody>
          <a:bodyPr wrap="none" rtlCol="0">
            <a:spAutoFit/>
          </a:bodyPr>
          <a:lstStyle/>
          <a:p>
            <a:r>
              <a:rPr lang="es-PE" sz="2000" dirty="0" smtClean="0">
                <a:solidFill>
                  <a:srgbClr val="0070C0"/>
                </a:solidFill>
                <a:latin typeface="Artifakt Element Heavy" panose="020B0B03050000020004" pitchFamily="34" charset="0"/>
                <a:ea typeface="Artifakt Element Heavy" panose="020B0B03050000020004" pitchFamily="34" charset="0"/>
              </a:rPr>
              <a:t>Historia del Perú y del Mundo</a:t>
            </a:r>
            <a:endParaRPr lang="es-PE" sz="2000" dirty="0">
              <a:solidFill>
                <a:srgbClr val="0070C0"/>
              </a:solidFill>
              <a:latin typeface="Artifakt Element Heavy" panose="020B0B03050000020004" pitchFamily="34" charset="0"/>
              <a:ea typeface="Artifakt Element Heavy" panose="020B0B03050000020004" pitchFamily="34" charset="0"/>
            </a:endParaRPr>
          </a:p>
        </p:txBody>
      </p:sp>
      <p:sp>
        <p:nvSpPr>
          <p:cNvPr id="12" name="CuadroTexto 11"/>
          <p:cNvSpPr txBox="1"/>
          <p:nvPr userDrawn="1"/>
        </p:nvSpPr>
        <p:spPr>
          <a:xfrm>
            <a:off x="4759569" y="6431513"/>
            <a:ext cx="2340705" cy="400110"/>
          </a:xfrm>
          <a:prstGeom prst="rect">
            <a:avLst/>
          </a:prstGeom>
          <a:noFill/>
        </p:spPr>
        <p:txBody>
          <a:bodyPr wrap="none" rtlCol="0">
            <a:spAutoFit/>
          </a:bodyPr>
          <a:lstStyle/>
          <a:p>
            <a:r>
              <a:rPr lang="es-PE" sz="2000" dirty="0" smtClean="0">
                <a:solidFill>
                  <a:srgbClr val="7030A0"/>
                </a:solidFill>
                <a:latin typeface="Artifakt Element Heavy" panose="020B0B03050000020004" pitchFamily="34" charset="0"/>
                <a:ea typeface="Artifakt Element Heavy" panose="020B0B03050000020004" pitchFamily="34" charset="0"/>
              </a:rPr>
              <a:t>Agrarios Student</a:t>
            </a:r>
            <a:endParaRPr lang="es-PE" sz="2000" dirty="0">
              <a:solidFill>
                <a:srgbClr val="7030A0"/>
              </a:solidFill>
              <a:latin typeface="Artifakt Element Heavy" panose="020B0B03050000020004" pitchFamily="34" charset="0"/>
              <a:ea typeface="Artifakt Element Heavy" panose="020B0B03050000020004" pitchFamily="34" charset="0"/>
            </a:endParaRPr>
          </a:p>
        </p:txBody>
      </p:sp>
      <p:sp>
        <p:nvSpPr>
          <p:cNvPr id="13" name="CuadroTexto 12"/>
          <p:cNvSpPr txBox="1"/>
          <p:nvPr userDrawn="1"/>
        </p:nvSpPr>
        <p:spPr>
          <a:xfrm>
            <a:off x="11066584" y="6457890"/>
            <a:ext cx="1003801" cy="400110"/>
          </a:xfrm>
          <a:prstGeom prst="rect">
            <a:avLst/>
          </a:prstGeom>
          <a:noFill/>
        </p:spPr>
        <p:txBody>
          <a:bodyPr wrap="none" rtlCol="0">
            <a:spAutoFit/>
          </a:bodyPr>
          <a:lstStyle/>
          <a:p>
            <a:r>
              <a:rPr lang="es-PE" sz="2000" dirty="0" smtClean="0">
                <a:solidFill>
                  <a:srgbClr val="002060"/>
                </a:solidFill>
                <a:latin typeface="Artifakt Element Heavy" panose="020B0B03050000020004" pitchFamily="34" charset="0"/>
                <a:ea typeface="Artifakt Element Heavy" panose="020B0B03050000020004" pitchFamily="34" charset="0"/>
              </a:rPr>
              <a:t>Inicial</a:t>
            </a:r>
            <a:endParaRPr lang="es-PE" sz="2000" dirty="0">
              <a:solidFill>
                <a:srgbClr val="002060"/>
              </a:solidFill>
              <a:latin typeface="Artifakt Element Heavy" panose="020B0B03050000020004" pitchFamily="34" charset="0"/>
              <a:ea typeface="Artifakt Element Heavy" panose="020B0B03050000020004" pitchFamily="34" charset="0"/>
            </a:endParaRPr>
          </a:p>
        </p:txBody>
      </p:sp>
      <p:sp>
        <p:nvSpPr>
          <p:cNvPr id="14" name="CuadroTexto 13"/>
          <p:cNvSpPr txBox="1"/>
          <p:nvPr userDrawn="1"/>
        </p:nvSpPr>
        <p:spPr>
          <a:xfrm>
            <a:off x="20646" y="46046"/>
            <a:ext cx="1863972" cy="523220"/>
          </a:xfrm>
          <a:prstGeom prst="rect">
            <a:avLst/>
          </a:prstGeom>
          <a:noFill/>
        </p:spPr>
        <p:txBody>
          <a:bodyPr wrap="none" rtlCol="0">
            <a:spAutoFit/>
          </a:bodyPr>
          <a:lstStyle/>
          <a:p>
            <a:r>
              <a:rPr lang="es-PE" sz="2800" b="1" u="sng" dirty="0" smtClean="0">
                <a:solidFill>
                  <a:srgbClr val="008080"/>
                </a:solidFill>
                <a:latin typeface="Bell MT" panose="02020503060305020303" pitchFamily="18" charset="0"/>
              </a:rPr>
              <a:t>Evaluation</a:t>
            </a:r>
            <a:endParaRPr lang="es-PE" b="1" u="sng" dirty="0">
              <a:solidFill>
                <a:srgbClr val="008080"/>
              </a:solidFill>
              <a:latin typeface="Bell MT" panose="02020503060305020303" pitchFamily="18" charset="0"/>
            </a:endParaRPr>
          </a:p>
        </p:txBody>
      </p:sp>
    </p:spTree>
    <p:extLst>
      <p:ext uri="{BB962C8B-B14F-4D97-AF65-F5344CB8AC3E}">
        <p14:creationId xmlns:p14="http://schemas.microsoft.com/office/powerpoint/2010/main" val="4181546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BB534-6C87-485E-8CD1-B150CA6F5E41}" type="datetimeFigureOut">
              <a:rPr lang="es-PE" smtClean="0"/>
              <a:t>15/03/2024</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B2160-A4FA-48AC-898B-350137830E82}" type="slidenum">
              <a:rPr lang="es-PE" smtClean="0"/>
              <a:t>‹Nº›</a:t>
            </a:fld>
            <a:endParaRPr lang="es-PE"/>
          </a:p>
        </p:txBody>
      </p:sp>
    </p:spTree>
    <p:extLst>
      <p:ext uri="{BB962C8B-B14F-4D97-AF65-F5344CB8AC3E}">
        <p14:creationId xmlns:p14="http://schemas.microsoft.com/office/powerpoint/2010/main" val="4272213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32509" y="5802285"/>
            <a:ext cx="5569153" cy="584775"/>
          </a:xfrm>
          <a:prstGeom prst="rect">
            <a:avLst/>
          </a:prstGeom>
          <a:noFill/>
        </p:spPr>
        <p:txBody>
          <a:bodyPr wrap="none" rtlCol="0">
            <a:spAutoFit/>
          </a:bodyPr>
          <a:lstStyle/>
          <a:p>
            <a:r>
              <a:rPr lang="es-PE" sz="3200" dirty="0" smtClean="0">
                <a:solidFill>
                  <a:srgbClr val="002060"/>
                </a:solidFill>
                <a:latin typeface="Berlin Sans FB Demi" panose="020E0802020502020306" pitchFamily="34" charset="0"/>
              </a:rPr>
              <a:t>El Trasatlántico RMS Titanic I </a:t>
            </a:r>
            <a:endParaRPr lang="es-PE" sz="3200" dirty="0">
              <a:solidFill>
                <a:srgbClr val="002060"/>
              </a:solidFill>
              <a:latin typeface="Berlin Sans FB Demi" panose="020E0802020502020306" pitchFamily="34" charset="0"/>
            </a:endParaRPr>
          </a:p>
        </p:txBody>
      </p:sp>
      <p:sp>
        <p:nvSpPr>
          <p:cNvPr id="3" name="CuadroTexto 2"/>
          <p:cNvSpPr txBox="1"/>
          <p:nvPr/>
        </p:nvSpPr>
        <p:spPr>
          <a:xfrm>
            <a:off x="665018" y="3566160"/>
            <a:ext cx="1696298" cy="523220"/>
          </a:xfrm>
          <a:prstGeom prst="rect">
            <a:avLst/>
          </a:prstGeom>
          <a:noFill/>
        </p:spPr>
        <p:txBody>
          <a:bodyPr wrap="none" rtlCol="0">
            <a:spAutoFit/>
          </a:bodyPr>
          <a:lstStyle/>
          <a:p>
            <a:r>
              <a:rPr lang="es-PE" sz="2800" b="1" dirty="0" smtClean="0">
                <a:solidFill>
                  <a:srgbClr val="0070C0"/>
                </a:solidFill>
              </a:rPr>
              <a:t>Capitulo 1</a:t>
            </a:r>
            <a:endParaRPr lang="es-PE" sz="2800" b="1" dirty="0">
              <a:solidFill>
                <a:srgbClr val="0070C0"/>
              </a:solidFill>
            </a:endParaRPr>
          </a:p>
        </p:txBody>
      </p:sp>
    </p:spTree>
    <p:extLst>
      <p:ext uri="{BB962C8B-B14F-4D97-AF65-F5344CB8AC3E}">
        <p14:creationId xmlns:p14="http://schemas.microsoft.com/office/powerpoint/2010/main" val="34329831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lamada de flecha a la derecha 3"/>
          <p:cNvSpPr/>
          <p:nvPr/>
        </p:nvSpPr>
        <p:spPr>
          <a:xfrm>
            <a:off x="133004" y="1712254"/>
            <a:ext cx="5835535" cy="3046988"/>
          </a:xfrm>
          <a:prstGeom prst="rightArrowCallout">
            <a:avLst>
              <a:gd name="adj1" fmla="val 17105"/>
              <a:gd name="adj2" fmla="val 16815"/>
              <a:gd name="adj3" fmla="val 32273"/>
              <a:gd name="adj4" fmla="val 77693"/>
            </a:avLst>
          </a:prstGeom>
          <a:solidFill>
            <a:srgbClr val="9ACEF8"/>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Rectángulo 1"/>
          <p:cNvSpPr/>
          <p:nvPr/>
        </p:nvSpPr>
        <p:spPr>
          <a:xfrm>
            <a:off x="133004" y="1650698"/>
            <a:ext cx="4422371" cy="3170099"/>
          </a:xfrm>
          <a:prstGeom prst="rect">
            <a:avLst/>
          </a:prstGeom>
        </p:spPr>
        <p:txBody>
          <a:bodyPr wrap="square">
            <a:spAutoFit/>
          </a:bodyPr>
          <a:lstStyle/>
          <a:p>
            <a:r>
              <a:rPr lang="es-PE" sz="2000" dirty="0">
                <a:solidFill>
                  <a:srgbClr val="3366FF"/>
                </a:solidFill>
                <a:latin typeface="Berlin Sans FB" panose="020E0602020502020306" pitchFamily="34" charset="0"/>
              </a:rPr>
              <a:t>El hundimiento del Titanic tuvo un impacto duradero en la industria naviera y en la conciencia pública sobre la seguridad en el mar. Las investigaciones posteriores al desastre llevaron a la implementación de regulaciones más estrictas en cuanto a la seguridad de los buques y a la mejora de los estándares de construcción y navegación.</a:t>
            </a:r>
          </a:p>
        </p:txBody>
      </p:sp>
      <p:pic>
        <p:nvPicPr>
          <p:cNvPr id="5" name="Imagen 4"/>
          <p:cNvPicPr>
            <a:picLocks noChangeAspect="1"/>
          </p:cNvPicPr>
          <p:nvPr/>
        </p:nvPicPr>
        <p:blipFill>
          <a:blip r:embed="rId2"/>
          <a:stretch>
            <a:fillRect/>
          </a:stretch>
        </p:blipFill>
        <p:spPr>
          <a:xfrm>
            <a:off x="6076603" y="1222853"/>
            <a:ext cx="5983987" cy="4487990"/>
          </a:xfrm>
          <a:prstGeom prst="rect">
            <a:avLst/>
          </a:prstGeom>
        </p:spPr>
      </p:pic>
    </p:spTree>
    <p:extLst>
      <p:ext uri="{BB962C8B-B14F-4D97-AF65-F5344CB8AC3E}">
        <p14:creationId xmlns:p14="http://schemas.microsoft.com/office/powerpoint/2010/main" val="328832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32509" y="5802285"/>
            <a:ext cx="3554178" cy="584775"/>
          </a:xfrm>
          <a:prstGeom prst="rect">
            <a:avLst/>
          </a:prstGeom>
          <a:noFill/>
        </p:spPr>
        <p:txBody>
          <a:bodyPr wrap="none" rtlCol="0">
            <a:spAutoFit/>
          </a:bodyPr>
          <a:lstStyle/>
          <a:p>
            <a:r>
              <a:rPr lang="es-PE" sz="3200" dirty="0" smtClean="0">
                <a:solidFill>
                  <a:srgbClr val="002060"/>
                </a:solidFill>
                <a:latin typeface="Berlin Sans FB Demi" panose="020E0802020502020306" pitchFamily="34" charset="0"/>
              </a:rPr>
              <a:t>Trabajemos Juntos</a:t>
            </a:r>
            <a:endParaRPr lang="es-PE" sz="3200" dirty="0">
              <a:solidFill>
                <a:srgbClr val="002060"/>
              </a:solidFill>
              <a:latin typeface="Berlin Sans FB Demi" panose="020E0802020502020306" pitchFamily="34" charset="0"/>
            </a:endParaRPr>
          </a:p>
        </p:txBody>
      </p:sp>
    </p:spTree>
    <p:extLst>
      <p:ext uri="{BB962C8B-B14F-4D97-AF65-F5344CB8AC3E}">
        <p14:creationId xmlns:p14="http://schemas.microsoft.com/office/powerpoint/2010/main" val="393930445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p:cNvSpPr/>
          <p:nvPr/>
        </p:nvSpPr>
        <p:spPr>
          <a:xfrm>
            <a:off x="332509" y="814647"/>
            <a:ext cx="598516" cy="556953"/>
          </a:xfrm>
          <a:prstGeom prst="ellipse">
            <a:avLst/>
          </a:prstGeom>
          <a:solidFill>
            <a:srgbClr val="33CC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smtClean="0">
                <a:solidFill>
                  <a:srgbClr val="16367B"/>
                </a:solidFill>
                <a:latin typeface="Segoe UI Black" panose="020B0A02040204020203" pitchFamily="34" charset="0"/>
                <a:ea typeface="Segoe UI Black" panose="020B0A02040204020203" pitchFamily="34" charset="0"/>
              </a:rPr>
              <a:t>1</a:t>
            </a:r>
            <a:endParaRPr lang="es-PE" sz="2800" dirty="0">
              <a:solidFill>
                <a:srgbClr val="16367B"/>
              </a:solidFill>
              <a:latin typeface="Segoe UI Black" panose="020B0A02040204020203" pitchFamily="34" charset="0"/>
              <a:ea typeface="Segoe UI Black" panose="020B0A02040204020203" pitchFamily="34" charset="0"/>
            </a:endParaRPr>
          </a:p>
        </p:txBody>
      </p:sp>
      <p:sp>
        <p:nvSpPr>
          <p:cNvPr id="3" name="Rectángulo 2"/>
          <p:cNvSpPr/>
          <p:nvPr/>
        </p:nvSpPr>
        <p:spPr>
          <a:xfrm>
            <a:off x="1177636" y="862290"/>
            <a:ext cx="9587345" cy="461665"/>
          </a:xfrm>
          <a:prstGeom prst="rect">
            <a:avLst/>
          </a:prstGeom>
        </p:spPr>
        <p:txBody>
          <a:bodyPr wrap="square">
            <a:spAutoFit/>
          </a:bodyPr>
          <a:lstStyle/>
          <a:p>
            <a:r>
              <a:rPr lang="es-PE" sz="2400" dirty="0">
                <a:solidFill>
                  <a:srgbClr val="3366FF"/>
                </a:solidFill>
                <a:latin typeface="Segoe UI Black" panose="020B0A02040204020203" pitchFamily="34" charset="0"/>
                <a:ea typeface="Segoe UI Black" panose="020B0A02040204020203" pitchFamily="34" charset="0"/>
              </a:rPr>
              <a:t>¿Cuándo zarpó el RMS Titanic en su fatídico viaje inaugural?</a:t>
            </a:r>
          </a:p>
        </p:txBody>
      </p:sp>
      <p:sp>
        <p:nvSpPr>
          <p:cNvPr id="5" name="Rectángulo 4"/>
          <p:cNvSpPr/>
          <p:nvPr/>
        </p:nvSpPr>
        <p:spPr>
          <a:xfrm>
            <a:off x="1765876" y="1371600"/>
            <a:ext cx="8410864" cy="400110"/>
          </a:xfrm>
          <a:prstGeom prst="rect">
            <a:avLst/>
          </a:prstGeom>
        </p:spPr>
        <p:txBody>
          <a:bodyPr wrap="square">
            <a:spAutoFit/>
          </a:bodyPr>
          <a:lstStyle/>
          <a:p>
            <a:r>
              <a:rPr lang="es-PE" sz="2000" u="sng" dirty="0">
                <a:latin typeface="Tw Cen MT Condensed Extra Bold" panose="020B0803020202020204" pitchFamily="34" charset="0"/>
              </a:rPr>
              <a:t>El RMS Titanic zarpó el 10 de abril de 1912 desde Southampton, Inglaterra.</a:t>
            </a:r>
            <a:endParaRPr lang="es-PE" sz="2000" u="sng" dirty="0">
              <a:latin typeface="Tw Cen MT Condensed Extra Bold" panose="020B0803020202020204" pitchFamily="34" charset="0"/>
            </a:endParaRPr>
          </a:p>
        </p:txBody>
      </p:sp>
      <p:sp>
        <p:nvSpPr>
          <p:cNvPr id="6" name="Elipse 5"/>
          <p:cNvSpPr/>
          <p:nvPr/>
        </p:nvSpPr>
        <p:spPr>
          <a:xfrm>
            <a:off x="332509" y="2571404"/>
            <a:ext cx="598516" cy="556953"/>
          </a:xfrm>
          <a:prstGeom prst="ellipse">
            <a:avLst/>
          </a:prstGeom>
          <a:solidFill>
            <a:srgbClr val="33CC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smtClean="0">
                <a:solidFill>
                  <a:srgbClr val="16367B"/>
                </a:solidFill>
                <a:latin typeface="Segoe UI Black" panose="020B0A02040204020203" pitchFamily="34" charset="0"/>
                <a:ea typeface="Segoe UI Black" panose="020B0A02040204020203" pitchFamily="34" charset="0"/>
              </a:rPr>
              <a:t>2</a:t>
            </a:r>
            <a:endParaRPr lang="es-PE" sz="2800" dirty="0">
              <a:solidFill>
                <a:srgbClr val="16367B"/>
              </a:solidFill>
              <a:latin typeface="Segoe UI Black" panose="020B0A02040204020203" pitchFamily="34" charset="0"/>
              <a:ea typeface="Segoe UI Black" panose="020B0A02040204020203" pitchFamily="34" charset="0"/>
            </a:endParaRPr>
          </a:p>
        </p:txBody>
      </p:sp>
      <p:sp>
        <p:nvSpPr>
          <p:cNvPr id="7" name="Rectángulo 6"/>
          <p:cNvSpPr/>
          <p:nvPr/>
        </p:nvSpPr>
        <p:spPr>
          <a:xfrm>
            <a:off x="1177636" y="2571404"/>
            <a:ext cx="10925695" cy="461665"/>
          </a:xfrm>
          <a:prstGeom prst="rect">
            <a:avLst/>
          </a:prstGeom>
        </p:spPr>
        <p:txBody>
          <a:bodyPr wrap="square">
            <a:spAutoFit/>
          </a:bodyPr>
          <a:lstStyle/>
          <a:p>
            <a:r>
              <a:rPr lang="es-PE" sz="2400" dirty="0">
                <a:solidFill>
                  <a:srgbClr val="3366FF"/>
                </a:solidFill>
                <a:latin typeface="Segoe UI Black" panose="020B0A02040204020203" pitchFamily="34" charset="0"/>
                <a:ea typeface="Segoe UI Black" panose="020B0A02040204020203" pitchFamily="34" charset="0"/>
              </a:rPr>
              <a:t> ¿Cuántas personas estaban a bordo del RMS Titanic cuando se hundió?</a:t>
            </a:r>
          </a:p>
        </p:txBody>
      </p:sp>
      <p:sp>
        <p:nvSpPr>
          <p:cNvPr id="8" name="Rectángulo 7"/>
          <p:cNvSpPr/>
          <p:nvPr/>
        </p:nvSpPr>
        <p:spPr>
          <a:xfrm>
            <a:off x="1765876" y="3080714"/>
            <a:ext cx="8410864" cy="707886"/>
          </a:xfrm>
          <a:prstGeom prst="rect">
            <a:avLst/>
          </a:prstGeom>
        </p:spPr>
        <p:txBody>
          <a:bodyPr wrap="square">
            <a:spAutoFit/>
          </a:bodyPr>
          <a:lstStyle/>
          <a:p>
            <a:r>
              <a:rPr lang="es-PE" sz="2000" u="sng" dirty="0">
                <a:latin typeface="Tw Cen MT Condensed Extra Bold" panose="020B0803020202020204" pitchFamily="34" charset="0"/>
              </a:rPr>
              <a:t>Se estima que había alrededor de 2,224 personas a bordo, entre pasajeros y tripulación.</a:t>
            </a:r>
            <a:endParaRPr lang="es-PE" sz="2000" u="sng" dirty="0">
              <a:latin typeface="Tw Cen MT Condensed Extra Bold" panose="020B0803020202020204" pitchFamily="34" charset="0"/>
            </a:endParaRPr>
          </a:p>
        </p:txBody>
      </p:sp>
    </p:spTree>
    <p:extLst>
      <p:ext uri="{BB962C8B-B14F-4D97-AF65-F5344CB8AC3E}">
        <p14:creationId xmlns:p14="http://schemas.microsoft.com/office/powerpoint/2010/main" val="376911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p:cNvSpPr/>
          <p:nvPr/>
        </p:nvSpPr>
        <p:spPr>
          <a:xfrm>
            <a:off x="332509" y="814647"/>
            <a:ext cx="598516" cy="556953"/>
          </a:xfrm>
          <a:prstGeom prst="ellipse">
            <a:avLst/>
          </a:prstGeom>
          <a:solidFill>
            <a:srgbClr val="33CC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smtClean="0">
                <a:solidFill>
                  <a:srgbClr val="16367B"/>
                </a:solidFill>
                <a:latin typeface="Segoe UI Black" panose="020B0A02040204020203" pitchFamily="34" charset="0"/>
                <a:ea typeface="Segoe UI Black" panose="020B0A02040204020203" pitchFamily="34" charset="0"/>
              </a:rPr>
              <a:t>3</a:t>
            </a:r>
            <a:endParaRPr lang="es-PE" sz="2800" dirty="0">
              <a:solidFill>
                <a:srgbClr val="16367B"/>
              </a:solidFill>
              <a:latin typeface="Segoe UI Black" panose="020B0A02040204020203" pitchFamily="34" charset="0"/>
              <a:ea typeface="Segoe UI Black" panose="020B0A02040204020203" pitchFamily="34" charset="0"/>
            </a:endParaRPr>
          </a:p>
        </p:txBody>
      </p:sp>
      <p:sp>
        <p:nvSpPr>
          <p:cNvPr id="3" name="Rectángulo 2"/>
          <p:cNvSpPr/>
          <p:nvPr/>
        </p:nvSpPr>
        <p:spPr>
          <a:xfrm>
            <a:off x="1177636" y="862290"/>
            <a:ext cx="9587345" cy="461665"/>
          </a:xfrm>
          <a:prstGeom prst="rect">
            <a:avLst/>
          </a:prstGeom>
        </p:spPr>
        <p:txBody>
          <a:bodyPr wrap="square">
            <a:spAutoFit/>
          </a:bodyPr>
          <a:lstStyle/>
          <a:p>
            <a:r>
              <a:rPr lang="es-PE" sz="2400" dirty="0" smtClean="0">
                <a:solidFill>
                  <a:srgbClr val="3366FF"/>
                </a:solidFill>
                <a:latin typeface="Segoe UI Black" panose="020B0A02040204020203" pitchFamily="34" charset="0"/>
                <a:ea typeface="Segoe UI Black" panose="020B0A02040204020203" pitchFamily="34" charset="0"/>
              </a:rPr>
              <a:t> </a:t>
            </a:r>
            <a:r>
              <a:rPr lang="es-PE" sz="2400" dirty="0">
                <a:solidFill>
                  <a:srgbClr val="3366FF"/>
                </a:solidFill>
                <a:latin typeface="Segoe UI Black" panose="020B0A02040204020203" pitchFamily="34" charset="0"/>
                <a:ea typeface="Segoe UI Black" panose="020B0A02040204020203" pitchFamily="34" charset="0"/>
              </a:rPr>
              <a:t>¿Cuál fue la causa principal del hundimiento del RMS Titanic?</a:t>
            </a:r>
          </a:p>
        </p:txBody>
      </p:sp>
      <p:sp>
        <p:nvSpPr>
          <p:cNvPr id="4" name="Rectángulo 3"/>
          <p:cNvSpPr/>
          <p:nvPr/>
        </p:nvSpPr>
        <p:spPr>
          <a:xfrm>
            <a:off x="1765876" y="1371600"/>
            <a:ext cx="8410864" cy="707886"/>
          </a:xfrm>
          <a:prstGeom prst="rect">
            <a:avLst/>
          </a:prstGeom>
        </p:spPr>
        <p:txBody>
          <a:bodyPr wrap="square">
            <a:spAutoFit/>
          </a:bodyPr>
          <a:lstStyle/>
          <a:p>
            <a:r>
              <a:rPr lang="es-PE" sz="2000" u="sng" dirty="0">
                <a:latin typeface="Tw Cen MT Condensed Extra Bold" panose="020B0803020202020204" pitchFamily="34" charset="0"/>
              </a:rPr>
              <a:t>El hundimiento del Titanic fue causado por una colisión con un iceberg en la noche del 14 al 15 de abril de 1912, que provocó daños catastróficos en el casco del barco.</a:t>
            </a:r>
            <a:endParaRPr lang="es-PE" sz="2000" u="sng" dirty="0">
              <a:latin typeface="Tw Cen MT Condensed Extra Bold" panose="020B0803020202020204" pitchFamily="34" charset="0"/>
            </a:endParaRPr>
          </a:p>
        </p:txBody>
      </p:sp>
      <p:sp>
        <p:nvSpPr>
          <p:cNvPr id="5" name="Elipse 4"/>
          <p:cNvSpPr/>
          <p:nvPr/>
        </p:nvSpPr>
        <p:spPr>
          <a:xfrm>
            <a:off x="307570" y="2787534"/>
            <a:ext cx="598516" cy="556953"/>
          </a:xfrm>
          <a:prstGeom prst="ellipse">
            <a:avLst/>
          </a:prstGeom>
          <a:solidFill>
            <a:srgbClr val="33CC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smtClean="0">
                <a:solidFill>
                  <a:srgbClr val="16367B"/>
                </a:solidFill>
                <a:latin typeface="Segoe UI Black" panose="020B0A02040204020203" pitchFamily="34" charset="0"/>
                <a:ea typeface="Segoe UI Black" panose="020B0A02040204020203" pitchFamily="34" charset="0"/>
              </a:rPr>
              <a:t>4</a:t>
            </a:r>
            <a:endParaRPr lang="es-PE" sz="2800" dirty="0">
              <a:solidFill>
                <a:srgbClr val="16367B"/>
              </a:solidFill>
              <a:latin typeface="Segoe UI Black" panose="020B0A02040204020203" pitchFamily="34" charset="0"/>
              <a:ea typeface="Segoe UI Black" panose="020B0A02040204020203" pitchFamily="34" charset="0"/>
            </a:endParaRPr>
          </a:p>
        </p:txBody>
      </p:sp>
      <p:sp>
        <p:nvSpPr>
          <p:cNvPr id="6" name="Rectángulo 5"/>
          <p:cNvSpPr/>
          <p:nvPr/>
        </p:nvSpPr>
        <p:spPr>
          <a:xfrm>
            <a:off x="1177636" y="2787534"/>
            <a:ext cx="11075324" cy="830997"/>
          </a:xfrm>
          <a:prstGeom prst="rect">
            <a:avLst/>
          </a:prstGeom>
        </p:spPr>
        <p:txBody>
          <a:bodyPr wrap="square">
            <a:spAutoFit/>
          </a:bodyPr>
          <a:lstStyle/>
          <a:p>
            <a:r>
              <a:rPr lang="es-PE" sz="2400" dirty="0">
                <a:solidFill>
                  <a:srgbClr val="3366FF"/>
                </a:solidFill>
                <a:latin typeface="Segoe UI Black" panose="020B0A02040204020203" pitchFamily="34" charset="0"/>
                <a:ea typeface="Segoe UI Black" panose="020B0A02040204020203" pitchFamily="34" charset="0"/>
              </a:rPr>
              <a:t> ¿Cuántos botes salvavidas tenía el RMS Titanic y cuántas personas podían albergar en total?</a:t>
            </a:r>
          </a:p>
        </p:txBody>
      </p:sp>
      <p:sp>
        <p:nvSpPr>
          <p:cNvPr id="7" name="Rectángulo 6"/>
          <p:cNvSpPr/>
          <p:nvPr/>
        </p:nvSpPr>
        <p:spPr>
          <a:xfrm>
            <a:off x="1765876" y="3543065"/>
            <a:ext cx="8410864" cy="1015663"/>
          </a:xfrm>
          <a:prstGeom prst="rect">
            <a:avLst/>
          </a:prstGeom>
        </p:spPr>
        <p:txBody>
          <a:bodyPr wrap="square">
            <a:spAutoFit/>
          </a:bodyPr>
          <a:lstStyle/>
          <a:p>
            <a:r>
              <a:rPr lang="es-PE" sz="2000" u="sng" dirty="0" smtClean="0">
                <a:latin typeface="Tw Cen MT Condensed Extra Bold" panose="020B0803020202020204" pitchFamily="34" charset="0"/>
              </a:rPr>
              <a:t> </a:t>
            </a:r>
            <a:r>
              <a:rPr lang="es-PE" sz="2000" u="sng" dirty="0">
                <a:latin typeface="Tw Cen MT Condensed Extra Bold" panose="020B0803020202020204" pitchFamily="34" charset="0"/>
              </a:rPr>
              <a:t>El Titanic llevaba 20 botes salvavidas y 4 balsas plegables, con una capacidad total para albergar aproximadamente 1,178 personas, muy por debajo del número total de pasajeros y tripulantes a bordo.</a:t>
            </a:r>
            <a:endParaRPr lang="es-PE" sz="2000" u="sng" dirty="0">
              <a:latin typeface="Tw Cen MT Condensed Extra Bold" panose="020B0803020202020204" pitchFamily="34" charset="0"/>
            </a:endParaRPr>
          </a:p>
        </p:txBody>
      </p:sp>
    </p:spTree>
    <p:extLst>
      <p:ext uri="{BB962C8B-B14F-4D97-AF65-F5344CB8AC3E}">
        <p14:creationId xmlns:p14="http://schemas.microsoft.com/office/powerpoint/2010/main" val="312246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p:cNvSpPr/>
          <p:nvPr/>
        </p:nvSpPr>
        <p:spPr>
          <a:xfrm>
            <a:off x="374072" y="958734"/>
            <a:ext cx="598516" cy="556953"/>
          </a:xfrm>
          <a:prstGeom prst="ellipse">
            <a:avLst/>
          </a:prstGeom>
          <a:solidFill>
            <a:srgbClr val="33CCFF"/>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dirty="0" smtClean="0">
                <a:solidFill>
                  <a:srgbClr val="16367B"/>
                </a:solidFill>
                <a:latin typeface="Segoe UI Black" panose="020B0A02040204020203" pitchFamily="34" charset="0"/>
                <a:ea typeface="Segoe UI Black" panose="020B0A02040204020203" pitchFamily="34" charset="0"/>
              </a:rPr>
              <a:t>5</a:t>
            </a:r>
            <a:endParaRPr lang="es-PE" sz="2800" dirty="0">
              <a:solidFill>
                <a:srgbClr val="16367B"/>
              </a:solidFill>
              <a:latin typeface="Segoe UI Black" panose="020B0A02040204020203" pitchFamily="34" charset="0"/>
              <a:ea typeface="Segoe UI Black" panose="020B0A02040204020203" pitchFamily="34" charset="0"/>
            </a:endParaRPr>
          </a:p>
        </p:txBody>
      </p:sp>
      <p:sp>
        <p:nvSpPr>
          <p:cNvPr id="3" name="Rectángulo 2"/>
          <p:cNvSpPr/>
          <p:nvPr/>
        </p:nvSpPr>
        <p:spPr>
          <a:xfrm>
            <a:off x="1177636" y="862290"/>
            <a:ext cx="11014364" cy="461665"/>
          </a:xfrm>
          <a:prstGeom prst="rect">
            <a:avLst/>
          </a:prstGeom>
        </p:spPr>
        <p:txBody>
          <a:bodyPr wrap="square">
            <a:spAutoFit/>
          </a:bodyPr>
          <a:lstStyle/>
          <a:p>
            <a:r>
              <a:rPr lang="es-PE" sz="2400" dirty="0">
                <a:solidFill>
                  <a:srgbClr val="3366FF"/>
                </a:solidFill>
                <a:latin typeface="Segoe UI Black" panose="020B0A02040204020203" pitchFamily="34" charset="0"/>
                <a:ea typeface="Segoe UI Black" panose="020B0A02040204020203" pitchFamily="34" charset="0"/>
              </a:rPr>
              <a:t>¿Cuál fue el destino final del RMS Titanic antes de su hundimiento?</a:t>
            </a:r>
          </a:p>
        </p:txBody>
      </p:sp>
      <p:sp>
        <p:nvSpPr>
          <p:cNvPr id="4" name="Rectángulo 3"/>
          <p:cNvSpPr/>
          <p:nvPr/>
        </p:nvSpPr>
        <p:spPr>
          <a:xfrm>
            <a:off x="1765876" y="1371600"/>
            <a:ext cx="8410864" cy="1015663"/>
          </a:xfrm>
          <a:prstGeom prst="rect">
            <a:avLst/>
          </a:prstGeom>
        </p:spPr>
        <p:txBody>
          <a:bodyPr wrap="square">
            <a:spAutoFit/>
          </a:bodyPr>
          <a:lstStyle/>
          <a:p>
            <a:r>
              <a:rPr lang="es-PE" sz="2000" u="sng" dirty="0">
                <a:latin typeface="Tw Cen MT Condensed Extra Bold" panose="020B0803020202020204" pitchFamily="34" charset="0"/>
              </a:rPr>
              <a:t>El Titanic se dirigía hacia la ciudad de Nueva York en su viaje inaugural, pero nunca llegó a su destino, ya que se hundió en el Atlántico Norte después de la colisión con el iceberg.</a:t>
            </a:r>
            <a:endParaRPr lang="es-PE" sz="2000" u="sng" dirty="0">
              <a:latin typeface="Tw Cen MT Condensed Extra Bold" panose="020B0803020202020204" pitchFamily="34" charset="0"/>
            </a:endParaRPr>
          </a:p>
        </p:txBody>
      </p:sp>
    </p:spTree>
    <p:extLst>
      <p:ext uri="{BB962C8B-B14F-4D97-AF65-F5344CB8AC3E}">
        <p14:creationId xmlns:p14="http://schemas.microsoft.com/office/powerpoint/2010/main" val="207549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707477" y="274320"/>
            <a:ext cx="4181301" cy="714894"/>
          </a:xfrm>
          <a:prstGeom prst="rect">
            <a:avLst/>
          </a:prstGeom>
          <a:solidFill>
            <a:schemeClr val="accent1">
              <a:lumMod val="60000"/>
              <a:lumOff val="4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200" dirty="0">
                <a:solidFill>
                  <a:srgbClr val="002060"/>
                </a:solidFill>
                <a:latin typeface="Berlin Sans FB Demi" panose="020E0802020502020306" pitchFamily="34" charset="0"/>
              </a:rPr>
              <a:t>Motivación</a:t>
            </a:r>
          </a:p>
        </p:txBody>
      </p:sp>
      <p:pic>
        <p:nvPicPr>
          <p:cNvPr id="4" name="Imagen 3"/>
          <p:cNvPicPr>
            <a:picLocks noChangeAspect="1"/>
          </p:cNvPicPr>
          <p:nvPr/>
        </p:nvPicPr>
        <p:blipFill rotWithShape="1">
          <a:blip r:embed="rId2"/>
          <a:srcRect l="12220" r="12769" b="4478"/>
          <a:stretch/>
        </p:blipFill>
        <p:spPr>
          <a:xfrm>
            <a:off x="8578735" y="3331450"/>
            <a:ext cx="3613265" cy="3061038"/>
          </a:xfrm>
          <a:prstGeom prst="rect">
            <a:avLst/>
          </a:prstGeom>
        </p:spPr>
      </p:pic>
      <p:sp>
        <p:nvSpPr>
          <p:cNvPr id="7" name="Llamada de nube 6"/>
          <p:cNvSpPr/>
          <p:nvPr/>
        </p:nvSpPr>
        <p:spPr>
          <a:xfrm>
            <a:off x="340823" y="2402377"/>
            <a:ext cx="3366654" cy="1666421"/>
          </a:xfrm>
          <a:prstGeom prst="cloudCallout">
            <a:avLst>
              <a:gd name="adj1" fmla="val -48734"/>
              <a:gd name="adj2" fmla="val 106229"/>
            </a:avLst>
          </a:prstGeom>
          <a:solidFill>
            <a:schemeClr val="accent4">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CuadroTexto 4"/>
          <p:cNvSpPr txBox="1"/>
          <p:nvPr/>
        </p:nvSpPr>
        <p:spPr>
          <a:xfrm>
            <a:off x="762693" y="2798983"/>
            <a:ext cx="2522913" cy="830997"/>
          </a:xfrm>
          <a:prstGeom prst="rect">
            <a:avLst/>
          </a:prstGeom>
          <a:noFill/>
        </p:spPr>
        <p:txBody>
          <a:bodyPr wrap="square" rtlCol="0">
            <a:spAutoFit/>
          </a:bodyPr>
          <a:lstStyle/>
          <a:p>
            <a:pPr algn="ctr"/>
            <a:r>
              <a:rPr lang="es-PE" sz="2400" dirty="0" smtClean="0">
                <a:solidFill>
                  <a:schemeClr val="accent4"/>
                </a:solidFill>
                <a:latin typeface="Berlin Sans FB" panose="020E0602020502020306" pitchFamily="34" charset="0"/>
              </a:rPr>
              <a:t>¿Viste la película del Titanic?</a:t>
            </a:r>
            <a:endParaRPr lang="es-PE" sz="2400" dirty="0">
              <a:solidFill>
                <a:schemeClr val="accent4"/>
              </a:solidFill>
              <a:latin typeface="Berlin Sans FB" panose="020E0602020502020306" pitchFamily="34" charset="0"/>
            </a:endParaRPr>
          </a:p>
        </p:txBody>
      </p:sp>
      <p:sp>
        <p:nvSpPr>
          <p:cNvPr id="8" name="Llamada de nube 7"/>
          <p:cNvSpPr/>
          <p:nvPr/>
        </p:nvSpPr>
        <p:spPr>
          <a:xfrm>
            <a:off x="5798127" y="2796770"/>
            <a:ext cx="3366654" cy="1666421"/>
          </a:xfrm>
          <a:prstGeom prst="cloudCallout">
            <a:avLst>
              <a:gd name="adj1" fmla="val 23612"/>
              <a:gd name="adj2" fmla="val 139152"/>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CuadroTexto 5"/>
          <p:cNvSpPr txBox="1"/>
          <p:nvPr/>
        </p:nvSpPr>
        <p:spPr>
          <a:xfrm>
            <a:off x="6187786" y="3091371"/>
            <a:ext cx="2587336" cy="1077218"/>
          </a:xfrm>
          <a:prstGeom prst="rect">
            <a:avLst/>
          </a:prstGeom>
          <a:noFill/>
        </p:spPr>
        <p:txBody>
          <a:bodyPr wrap="square" rtlCol="0">
            <a:spAutoFit/>
          </a:bodyPr>
          <a:lstStyle/>
          <a:p>
            <a:pPr algn="ctr"/>
            <a:r>
              <a:rPr lang="es-PE" sz="3200" dirty="0" smtClean="0">
                <a:solidFill>
                  <a:srgbClr val="00B050"/>
                </a:solidFill>
                <a:latin typeface="Berlin Sans FB" panose="020E0602020502020306" pitchFamily="34" charset="0"/>
              </a:rPr>
              <a:t>¿El Titanic se choco?</a:t>
            </a:r>
            <a:endParaRPr lang="es-PE" sz="3200" dirty="0">
              <a:solidFill>
                <a:srgbClr val="00B050"/>
              </a:solidFill>
              <a:latin typeface="Berlin Sans FB" panose="020E0602020502020306" pitchFamily="34" charset="0"/>
            </a:endParaRPr>
          </a:p>
        </p:txBody>
      </p:sp>
    </p:spTree>
    <p:extLst>
      <p:ext uri="{BB962C8B-B14F-4D97-AF65-F5344CB8AC3E}">
        <p14:creationId xmlns:p14="http://schemas.microsoft.com/office/powerpoint/2010/main" val="251285194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8189" y="786584"/>
            <a:ext cx="4391891" cy="830997"/>
          </a:xfrm>
          <a:prstGeom prst="rect">
            <a:avLst/>
          </a:prstGeom>
        </p:spPr>
        <p:txBody>
          <a:bodyPr wrap="square">
            <a:spAutoFit/>
          </a:bodyPr>
          <a:lstStyle/>
          <a:p>
            <a:r>
              <a:rPr lang="es-PE" sz="2400" b="1" u="sng" dirty="0" smtClean="0">
                <a:solidFill>
                  <a:srgbClr val="002060"/>
                </a:solidFill>
                <a:latin typeface="Fira Sans ExtraBold" panose="020B0903050000020004" pitchFamily="34" charset="0"/>
              </a:rPr>
              <a:t>I. Idea Inicial:</a:t>
            </a:r>
            <a:r>
              <a:rPr lang="es-PE" sz="2400" u="sng" dirty="0" smtClean="0">
                <a:solidFill>
                  <a:srgbClr val="002060"/>
                </a:solidFill>
                <a:latin typeface="Fira Sans ExtraBold" panose="020B0903050000020004" pitchFamily="34" charset="0"/>
              </a:rPr>
              <a:t> </a:t>
            </a:r>
            <a:r>
              <a:rPr lang="es-PE" sz="2400" u="sng" dirty="0">
                <a:solidFill>
                  <a:srgbClr val="002060"/>
                </a:solidFill>
                <a:latin typeface="Fira Sans ExtraBold" panose="020B0903050000020004" pitchFamily="34" charset="0"/>
              </a:rPr>
              <a:t/>
            </a:r>
            <a:br>
              <a:rPr lang="es-PE" sz="2400" u="sng" dirty="0">
                <a:solidFill>
                  <a:srgbClr val="002060"/>
                </a:solidFill>
                <a:latin typeface="Fira Sans ExtraBold" panose="020B0903050000020004" pitchFamily="34" charset="0"/>
              </a:rPr>
            </a:br>
            <a:endParaRPr lang="es-PE" sz="2400" u="sng" dirty="0">
              <a:solidFill>
                <a:srgbClr val="002060"/>
              </a:solidFill>
              <a:latin typeface="Fira Sans ExtraBold" panose="020B0903050000020004" pitchFamily="34" charset="0"/>
            </a:endParaRPr>
          </a:p>
        </p:txBody>
      </p:sp>
      <p:sp>
        <p:nvSpPr>
          <p:cNvPr id="4" name="Rectángulo 3"/>
          <p:cNvSpPr/>
          <p:nvPr/>
        </p:nvSpPr>
        <p:spPr>
          <a:xfrm>
            <a:off x="121921" y="1202083"/>
            <a:ext cx="6095999" cy="2631811"/>
          </a:xfrm>
          <a:prstGeom prst="rect">
            <a:avLst/>
          </a:prstGeom>
        </p:spPr>
        <p:txBody>
          <a:bodyPr wrap="square" numCol="1">
            <a:spAutoFit/>
          </a:bodyPr>
          <a:lstStyle/>
          <a:p>
            <a:pPr algn="just">
              <a:lnSpc>
                <a:spcPct val="150000"/>
              </a:lnSpc>
            </a:pPr>
            <a:r>
              <a:rPr lang="es-PE" sz="1600" dirty="0">
                <a:solidFill>
                  <a:srgbClr val="45A7CF"/>
                </a:solidFill>
                <a:latin typeface="Segoe UI Semibold" panose="020B0702040204020203" pitchFamily="34" charset="0"/>
                <a:cs typeface="Segoe UI Semibold" panose="020B0702040204020203" pitchFamily="34" charset="0"/>
              </a:rPr>
              <a:t>La idea de construir el Titanic surgió en un contexto de competencia entre las principales compañías navieras de la época, como la White </a:t>
            </a:r>
            <a:r>
              <a:rPr lang="es-PE" sz="1600" dirty="0" err="1">
                <a:solidFill>
                  <a:srgbClr val="45A7CF"/>
                </a:solidFill>
                <a:latin typeface="Segoe UI Semibold" panose="020B0702040204020203" pitchFamily="34" charset="0"/>
                <a:cs typeface="Segoe UI Semibold" panose="020B0702040204020203" pitchFamily="34" charset="0"/>
              </a:rPr>
              <a:t>Star</a:t>
            </a:r>
            <a:r>
              <a:rPr lang="es-PE" sz="1600" dirty="0">
                <a:solidFill>
                  <a:srgbClr val="45A7CF"/>
                </a:solidFill>
                <a:latin typeface="Segoe UI Semibold" panose="020B0702040204020203" pitchFamily="34" charset="0"/>
                <a:cs typeface="Segoe UI Semibold" panose="020B0702040204020203" pitchFamily="34" charset="0"/>
              </a:rPr>
              <a:t> Line, la </a:t>
            </a:r>
            <a:r>
              <a:rPr lang="es-PE" sz="1600" dirty="0" err="1">
                <a:solidFill>
                  <a:srgbClr val="45A7CF"/>
                </a:solidFill>
                <a:latin typeface="Segoe UI Semibold" panose="020B0702040204020203" pitchFamily="34" charset="0"/>
                <a:cs typeface="Segoe UI Semibold" panose="020B0702040204020203" pitchFamily="34" charset="0"/>
              </a:rPr>
              <a:t>Cunard</a:t>
            </a:r>
            <a:r>
              <a:rPr lang="es-PE" sz="1600" dirty="0">
                <a:solidFill>
                  <a:srgbClr val="45A7CF"/>
                </a:solidFill>
                <a:latin typeface="Segoe UI Semibold" panose="020B0702040204020203" pitchFamily="34" charset="0"/>
                <a:cs typeface="Segoe UI Semibold" panose="020B0702040204020203" pitchFamily="34" charset="0"/>
              </a:rPr>
              <a:t> Line y otras, por tener los barcos más grandes y lujosos en la ruta del Atlántico Norte. La White </a:t>
            </a:r>
            <a:r>
              <a:rPr lang="es-PE" sz="1600" dirty="0" err="1">
                <a:solidFill>
                  <a:srgbClr val="45A7CF"/>
                </a:solidFill>
                <a:latin typeface="Segoe UI Semibold" panose="020B0702040204020203" pitchFamily="34" charset="0"/>
                <a:cs typeface="Segoe UI Semibold" panose="020B0702040204020203" pitchFamily="34" charset="0"/>
              </a:rPr>
              <a:t>Star</a:t>
            </a:r>
            <a:r>
              <a:rPr lang="es-PE" sz="1600" dirty="0">
                <a:solidFill>
                  <a:srgbClr val="45A7CF"/>
                </a:solidFill>
                <a:latin typeface="Segoe UI Semibold" panose="020B0702040204020203" pitchFamily="34" charset="0"/>
                <a:cs typeface="Segoe UI Semibold" panose="020B0702040204020203" pitchFamily="34" charset="0"/>
              </a:rPr>
              <a:t> Line, dirigida por J. Bruce </a:t>
            </a:r>
            <a:r>
              <a:rPr lang="es-PE" sz="1600" dirty="0" err="1">
                <a:solidFill>
                  <a:srgbClr val="45A7CF"/>
                </a:solidFill>
                <a:latin typeface="Segoe UI Semibold" panose="020B0702040204020203" pitchFamily="34" charset="0"/>
                <a:cs typeface="Segoe UI Semibold" panose="020B0702040204020203" pitchFamily="34" charset="0"/>
              </a:rPr>
              <a:t>Ismay</a:t>
            </a:r>
            <a:r>
              <a:rPr lang="es-PE" sz="1600" dirty="0">
                <a:solidFill>
                  <a:srgbClr val="45A7CF"/>
                </a:solidFill>
                <a:latin typeface="Segoe UI Semibold" panose="020B0702040204020203" pitchFamily="34" charset="0"/>
                <a:cs typeface="Segoe UI Semibold" panose="020B0702040204020203" pitchFamily="34" charset="0"/>
              </a:rPr>
              <a:t>, quería construir una nueva clase de barcos que fueran los más grandes, lujosos y seguros del mundo.</a:t>
            </a:r>
          </a:p>
        </p:txBody>
      </p:sp>
      <p:pic>
        <p:nvPicPr>
          <p:cNvPr id="5" name="Imagen 4"/>
          <p:cNvPicPr>
            <a:picLocks noChangeAspect="1"/>
          </p:cNvPicPr>
          <p:nvPr/>
        </p:nvPicPr>
        <p:blipFill rotWithShape="1">
          <a:blip r:embed="rId2"/>
          <a:srcRect l="8498" t="20907" r="8599" b="20930"/>
          <a:stretch/>
        </p:blipFill>
        <p:spPr>
          <a:xfrm>
            <a:off x="6797042" y="925219"/>
            <a:ext cx="5031970" cy="3530404"/>
          </a:xfrm>
          <a:prstGeom prst="rect">
            <a:avLst/>
          </a:prstGeom>
        </p:spPr>
      </p:pic>
      <p:sp>
        <p:nvSpPr>
          <p:cNvPr id="6" name="Flecha curvada hacia arriba 5"/>
          <p:cNvSpPr/>
          <p:nvPr/>
        </p:nvSpPr>
        <p:spPr>
          <a:xfrm>
            <a:off x="3169920" y="4289230"/>
            <a:ext cx="5536276" cy="1770747"/>
          </a:xfrm>
          <a:prstGeom prst="curvedUpArrow">
            <a:avLst>
              <a:gd name="adj1" fmla="val 25000"/>
              <a:gd name="adj2" fmla="val 57722"/>
              <a:gd name="adj3" fmla="val 45455"/>
            </a:avLst>
          </a:prstGeom>
          <a:solidFill>
            <a:srgbClr val="336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 name="CuadroTexto 6"/>
          <p:cNvSpPr txBox="1"/>
          <p:nvPr/>
        </p:nvSpPr>
        <p:spPr>
          <a:xfrm>
            <a:off x="8055036" y="521167"/>
            <a:ext cx="2895344" cy="400110"/>
          </a:xfrm>
          <a:prstGeom prst="rect">
            <a:avLst/>
          </a:prstGeom>
          <a:noFill/>
        </p:spPr>
        <p:txBody>
          <a:bodyPr wrap="none" rtlCol="0">
            <a:spAutoFit/>
          </a:bodyPr>
          <a:lstStyle/>
          <a:p>
            <a:r>
              <a:rPr lang="es-PE" sz="2000" dirty="0" smtClean="0">
                <a:solidFill>
                  <a:srgbClr val="002060"/>
                </a:solidFill>
                <a:latin typeface="Segoe UI Semibold" panose="020B0702040204020203" pitchFamily="34" charset="0"/>
                <a:cs typeface="Segoe UI Semibold" panose="020B0702040204020203" pitchFamily="34" charset="0"/>
              </a:rPr>
              <a:t>Planos del trasatlántico</a:t>
            </a:r>
            <a:endParaRPr lang="es-PE" sz="2000" dirty="0">
              <a:solidFill>
                <a:srgbClr val="00206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262402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1440" y="720082"/>
            <a:ext cx="3676996" cy="830997"/>
          </a:xfrm>
          <a:prstGeom prst="rect">
            <a:avLst/>
          </a:prstGeom>
        </p:spPr>
        <p:txBody>
          <a:bodyPr wrap="square">
            <a:spAutoFit/>
          </a:bodyPr>
          <a:lstStyle/>
          <a:p>
            <a:pPr algn="r"/>
            <a:r>
              <a:rPr lang="es-PE" sz="2400" b="1" u="sng" dirty="0" smtClean="0">
                <a:solidFill>
                  <a:srgbClr val="002060"/>
                </a:solidFill>
                <a:latin typeface="Fira Sans ExtraBold" panose="020B0903050000020004" pitchFamily="34" charset="0"/>
              </a:rPr>
              <a:t>II. Diseño y Construcción:</a:t>
            </a:r>
            <a:r>
              <a:rPr lang="es-PE" sz="2400" u="sng" dirty="0" smtClean="0">
                <a:solidFill>
                  <a:srgbClr val="002060"/>
                </a:solidFill>
                <a:latin typeface="Fira Sans ExtraBold" panose="020B0903050000020004" pitchFamily="34" charset="0"/>
              </a:rPr>
              <a:t> </a:t>
            </a:r>
            <a:r>
              <a:rPr lang="es-PE" sz="2400" u="sng" dirty="0">
                <a:solidFill>
                  <a:srgbClr val="002060"/>
                </a:solidFill>
                <a:latin typeface="Fira Sans ExtraBold" panose="020B0903050000020004" pitchFamily="34" charset="0"/>
              </a:rPr>
              <a:t/>
            </a:r>
            <a:br>
              <a:rPr lang="es-PE" sz="2400" u="sng" dirty="0">
                <a:solidFill>
                  <a:srgbClr val="002060"/>
                </a:solidFill>
                <a:latin typeface="Fira Sans ExtraBold" panose="020B0903050000020004" pitchFamily="34" charset="0"/>
              </a:rPr>
            </a:br>
            <a:endParaRPr lang="es-PE" sz="2400" u="sng" dirty="0">
              <a:solidFill>
                <a:srgbClr val="002060"/>
              </a:solidFill>
              <a:latin typeface="Fira Sans ExtraBold" panose="020B0903050000020004" pitchFamily="34" charset="0"/>
            </a:endParaRPr>
          </a:p>
        </p:txBody>
      </p:sp>
      <p:sp>
        <p:nvSpPr>
          <p:cNvPr id="3" name="Rectángulo 2"/>
          <p:cNvSpPr/>
          <p:nvPr/>
        </p:nvSpPr>
        <p:spPr>
          <a:xfrm>
            <a:off x="3768436" y="720082"/>
            <a:ext cx="8243455" cy="1523815"/>
          </a:xfrm>
          <a:prstGeom prst="rect">
            <a:avLst/>
          </a:prstGeom>
        </p:spPr>
        <p:txBody>
          <a:bodyPr wrap="square" numCol="1">
            <a:spAutoFit/>
          </a:bodyPr>
          <a:lstStyle/>
          <a:p>
            <a:pPr algn="just">
              <a:lnSpc>
                <a:spcPct val="150000"/>
              </a:lnSpc>
            </a:pPr>
            <a:r>
              <a:rPr lang="es-PE" sz="1600" dirty="0">
                <a:solidFill>
                  <a:srgbClr val="45A7CF"/>
                </a:solidFill>
                <a:latin typeface="Segoe UI Semibold" panose="020B0702040204020203" pitchFamily="34" charset="0"/>
                <a:cs typeface="Segoe UI Semibold" panose="020B0702040204020203" pitchFamily="34" charset="0"/>
              </a:rPr>
              <a:t>El diseño del Titanic estuvo a cargo del ingeniero naval escocés Thomas Andrews y su equipo de la empresa </a:t>
            </a:r>
            <a:r>
              <a:rPr lang="es-PE" sz="1600" dirty="0" err="1">
                <a:solidFill>
                  <a:srgbClr val="45A7CF"/>
                </a:solidFill>
                <a:latin typeface="Segoe UI Semibold" panose="020B0702040204020203" pitchFamily="34" charset="0"/>
                <a:cs typeface="Segoe UI Semibold" panose="020B0702040204020203" pitchFamily="34" charset="0"/>
              </a:rPr>
              <a:t>Harland</a:t>
            </a:r>
            <a:r>
              <a:rPr lang="es-PE" sz="1600" dirty="0">
                <a:solidFill>
                  <a:srgbClr val="45A7CF"/>
                </a:solidFill>
                <a:latin typeface="Segoe UI Semibold" panose="020B0702040204020203" pitchFamily="34" charset="0"/>
                <a:cs typeface="Segoe UI Semibold" panose="020B0702040204020203" pitchFamily="34" charset="0"/>
              </a:rPr>
              <a:t> and Wolff en Belfast, Irlanda del Norte. El barco fue diseñado con un énfasis en la comodidad y el lujo, con instalaciones que incluían piscinas, gimnasios, bibliotecas y lujosos salones.</a:t>
            </a:r>
          </a:p>
        </p:txBody>
      </p:sp>
      <p:pic>
        <p:nvPicPr>
          <p:cNvPr id="4" name="Imagen 3"/>
          <p:cNvPicPr>
            <a:picLocks noChangeAspect="1"/>
          </p:cNvPicPr>
          <p:nvPr/>
        </p:nvPicPr>
        <p:blipFill>
          <a:blip r:embed="rId2"/>
          <a:stretch>
            <a:fillRect/>
          </a:stretch>
        </p:blipFill>
        <p:spPr>
          <a:xfrm>
            <a:off x="307571" y="2438053"/>
            <a:ext cx="3768436" cy="3768436"/>
          </a:xfrm>
          <a:prstGeom prst="rect">
            <a:avLst/>
          </a:prstGeom>
        </p:spPr>
      </p:pic>
      <p:pic>
        <p:nvPicPr>
          <p:cNvPr id="5" name="Imagen 4"/>
          <p:cNvPicPr>
            <a:picLocks noChangeAspect="1"/>
          </p:cNvPicPr>
          <p:nvPr/>
        </p:nvPicPr>
        <p:blipFill>
          <a:blip r:embed="rId3"/>
          <a:stretch>
            <a:fillRect/>
          </a:stretch>
        </p:blipFill>
        <p:spPr>
          <a:xfrm>
            <a:off x="4520673" y="2673161"/>
            <a:ext cx="4997400" cy="3359693"/>
          </a:xfrm>
          <a:prstGeom prst="rect">
            <a:avLst/>
          </a:prstGeom>
        </p:spPr>
      </p:pic>
      <p:pic>
        <p:nvPicPr>
          <p:cNvPr id="6" name="Imagen 5"/>
          <p:cNvPicPr>
            <a:picLocks noChangeAspect="1"/>
          </p:cNvPicPr>
          <p:nvPr/>
        </p:nvPicPr>
        <p:blipFill>
          <a:blip r:embed="rId4"/>
          <a:stretch>
            <a:fillRect/>
          </a:stretch>
        </p:blipFill>
        <p:spPr>
          <a:xfrm>
            <a:off x="10044678" y="3216331"/>
            <a:ext cx="2089133" cy="2990158"/>
          </a:xfrm>
          <a:prstGeom prst="rect">
            <a:avLst/>
          </a:prstGeom>
        </p:spPr>
      </p:pic>
    </p:spTree>
    <p:extLst>
      <p:ext uri="{BB962C8B-B14F-4D97-AF65-F5344CB8AC3E}">
        <p14:creationId xmlns:p14="http://schemas.microsoft.com/office/powerpoint/2010/main" val="34207774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18854" y="1238426"/>
            <a:ext cx="9968346" cy="3046988"/>
          </a:xfrm>
          <a:prstGeom prst="rect">
            <a:avLst/>
          </a:prstGeom>
        </p:spPr>
        <p:txBody>
          <a:bodyPr wrap="square">
            <a:spAutoFit/>
          </a:bodyPr>
          <a:lstStyle/>
          <a:p>
            <a:r>
              <a:rPr lang="es-PE" sz="3200" dirty="0">
                <a:solidFill>
                  <a:srgbClr val="002060"/>
                </a:solidFill>
                <a:latin typeface="Segoe UI Semibold" panose="020B0702040204020203" pitchFamily="34" charset="0"/>
                <a:cs typeface="Segoe UI Semibold" panose="020B0702040204020203" pitchFamily="34" charset="0"/>
              </a:rPr>
              <a:t>La construcción del Titanic comenzó el 31 de marzo de 1909 en los astilleros de </a:t>
            </a:r>
            <a:r>
              <a:rPr lang="es-PE" sz="3200" dirty="0" err="1">
                <a:solidFill>
                  <a:srgbClr val="002060"/>
                </a:solidFill>
                <a:latin typeface="Segoe UI Semibold" panose="020B0702040204020203" pitchFamily="34" charset="0"/>
                <a:cs typeface="Segoe UI Semibold" panose="020B0702040204020203" pitchFamily="34" charset="0"/>
              </a:rPr>
              <a:t>Harland</a:t>
            </a:r>
            <a:r>
              <a:rPr lang="es-PE" sz="3200" dirty="0">
                <a:solidFill>
                  <a:srgbClr val="002060"/>
                </a:solidFill>
                <a:latin typeface="Segoe UI Semibold" panose="020B0702040204020203" pitchFamily="34" charset="0"/>
                <a:cs typeface="Segoe UI Semibold" panose="020B0702040204020203" pitchFamily="34" charset="0"/>
              </a:rPr>
              <a:t> and Wolff. El proceso de construcción involucró a miles de trabajadores y duró alrededor de dos años. El barco se completó en marzo de 1912 y fue sometido a pruebas de mar antes de su viaje inaugural.</a:t>
            </a:r>
          </a:p>
        </p:txBody>
      </p:sp>
      <p:pic>
        <p:nvPicPr>
          <p:cNvPr id="3" name="Imagen 2"/>
          <p:cNvPicPr>
            <a:picLocks noChangeAspect="1"/>
          </p:cNvPicPr>
          <p:nvPr/>
        </p:nvPicPr>
        <p:blipFill>
          <a:blip r:embed="rId2"/>
          <a:stretch>
            <a:fillRect/>
          </a:stretch>
        </p:blipFill>
        <p:spPr>
          <a:xfrm>
            <a:off x="350173" y="1058140"/>
            <a:ext cx="1568681" cy="1568681"/>
          </a:xfrm>
          <a:prstGeom prst="rect">
            <a:avLst/>
          </a:prstGeom>
        </p:spPr>
      </p:pic>
    </p:spTree>
    <p:extLst>
      <p:ext uri="{BB962C8B-B14F-4D97-AF65-F5344CB8AC3E}">
        <p14:creationId xmlns:p14="http://schemas.microsoft.com/office/powerpoint/2010/main" val="28572598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1439" y="720082"/>
            <a:ext cx="4355869" cy="830997"/>
          </a:xfrm>
          <a:prstGeom prst="rect">
            <a:avLst/>
          </a:prstGeom>
        </p:spPr>
        <p:txBody>
          <a:bodyPr wrap="square">
            <a:spAutoFit/>
          </a:bodyPr>
          <a:lstStyle/>
          <a:p>
            <a:pPr algn="r"/>
            <a:r>
              <a:rPr lang="es-PE" sz="2400" b="1" u="sng" dirty="0" smtClean="0">
                <a:solidFill>
                  <a:srgbClr val="002060"/>
                </a:solidFill>
                <a:latin typeface="Fira Sans ExtraBold" panose="020B0903050000020004" pitchFamily="34" charset="0"/>
              </a:rPr>
              <a:t>III</a:t>
            </a:r>
            <a:r>
              <a:rPr lang="es-PE" sz="2400" b="1" u="sng" dirty="0">
                <a:solidFill>
                  <a:srgbClr val="002060"/>
                </a:solidFill>
                <a:latin typeface="Fira Sans ExtraBold" panose="020B0903050000020004" pitchFamily="34" charset="0"/>
              </a:rPr>
              <a:t>. Características del Titanic:</a:t>
            </a:r>
            <a:r>
              <a:rPr lang="es-PE" sz="2400" u="sng" dirty="0" smtClean="0">
                <a:solidFill>
                  <a:srgbClr val="002060"/>
                </a:solidFill>
                <a:latin typeface="Fira Sans ExtraBold" panose="020B0903050000020004" pitchFamily="34" charset="0"/>
              </a:rPr>
              <a:t> </a:t>
            </a:r>
            <a:r>
              <a:rPr lang="es-PE" sz="2400" u="sng" dirty="0">
                <a:solidFill>
                  <a:srgbClr val="002060"/>
                </a:solidFill>
                <a:latin typeface="Fira Sans ExtraBold" panose="020B0903050000020004" pitchFamily="34" charset="0"/>
              </a:rPr>
              <a:t/>
            </a:r>
            <a:br>
              <a:rPr lang="es-PE" sz="2400" u="sng" dirty="0">
                <a:solidFill>
                  <a:srgbClr val="002060"/>
                </a:solidFill>
                <a:latin typeface="Fira Sans ExtraBold" panose="020B0903050000020004" pitchFamily="34" charset="0"/>
              </a:rPr>
            </a:br>
            <a:endParaRPr lang="es-PE" sz="2400" u="sng" dirty="0">
              <a:solidFill>
                <a:srgbClr val="002060"/>
              </a:solidFill>
              <a:latin typeface="Fira Sans ExtraBold" panose="020B0903050000020004" pitchFamily="34" charset="0"/>
            </a:endParaRPr>
          </a:p>
        </p:txBody>
      </p:sp>
      <p:sp>
        <p:nvSpPr>
          <p:cNvPr id="3" name="Rectángulo 2"/>
          <p:cNvSpPr/>
          <p:nvPr/>
        </p:nvSpPr>
        <p:spPr>
          <a:xfrm>
            <a:off x="565266" y="1551079"/>
            <a:ext cx="10881360" cy="1477328"/>
          </a:xfrm>
          <a:prstGeom prst="rect">
            <a:avLst/>
          </a:prstGeom>
        </p:spPr>
        <p:txBody>
          <a:bodyPr wrap="square">
            <a:spAutoFit/>
          </a:bodyPr>
          <a:lstStyle/>
          <a:p>
            <a:pPr algn="ctr"/>
            <a:r>
              <a:rPr lang="es-PE" dirty="0">
                <a:solidFill>
                  <a:srgbClr val="62BFDD"/>
                </a:solidFill>
                <a:latin typeface="Segoe UI Black" panose="020B0A02040204020203" pitchFamily="34" charset="0"/>
                <a:ea typeface="Segoe UI Black" panose="020B0A02040204020203" pitchFamily="34" charset="0"/>
              </a:rPr>
              <a:t>El Titanic era un barco de dimensiones impresionantes para su época. Tenía una longitud de aproximadamente 269 metros, una altura de 53 metros desde la quilla hasta la chimenea, y pesaba alrededor de 46,000 toneladas. Estaba equipado con avanzadas tecnologías de navegación y seguridad para la época, incluyendo un sistema de compartimentos estancos y puertas herméticas para prevenir el hundimiento en caso de colisión.</a:t>
            </a:r>
          </a:p>
        </p:txBody>
      </p:sp>
      <p:pic>
        <p:nvPicPr>
          <p:cNvPr id="5" name="Imagen 4"/>
          <p:cNvPicPr>
            <a:picLocks noChangeAspect="1"/>
          </p:cNvPicPr>
          <p:nvPr/>
        </p:nvPicPr>
        <p:blipFill>
          <a:blip r:embed="rId2"/>
          <a:stretch>
            <a:fillRect/>
          </a:stretch>
        </p:blipFill>
        <p:spPr>
          <a:xfrm>
            <a:off x="408363" y="3693149"/>
            <a:ext cx="4446270" cy="2247900"/>
          </a:xfrm>
          <a:prstGeom prst="rect">
            <a:avLst/>
          </a:prstGeom>
        </p:spPr>
      </p:pic>
      <p:pic>
        <p:nvPicPr>
          <p:cNvPr id="6" name="Imagen 5"/>
          <p:cNvPicPr>
            <a:picLocks noChangeAspect="1"/>
          </p:cNvPicPr>
          <p:nvPr/>
        </p:nvPicPr>
        <p:blipFill>
          <a:blip r:embed="rId3"/>
          <a:stretch>
            <a:fillRect/>
          </a:stretch>
        </p:blipFill>
        <p:spPr>
          <a:xfrm>
            <a:off x="5843847" y="3549822"/>
            <a:ext cx="5178829" cy="2555214"/>
          </a:xfrm>
          <a:prstGeom prst="rect">
            <a:avLst/>
          </a:prstGeom>
        </p:spPr>
      </p:pic>
    </p:spTree>
    <p:extLst>
      <p:ext uri="{BB962C8B-B14F-4D97-AF65-F5344CB8AC3E}">
        <p14:creationId xmlns:p14="http://schemas.microsoft.com/office/powerpoint/2010/main" val="20055389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3569279" y="1288473"/>
            <a:ext cx="3645938" cy="4989991"/>
          </a:xfrm>
          <a:prstGeom prst="rect">
            <a:avLst/>
          </a:prstGeom>
        </p:spPr>
      </p:pic>
      <p:pic>
        <p:nvPicPr>
          <p:cNvPr id="7" name="Imagen 6"/>
          <p:cNvPicPr>
            <a:picLocks noChangeAspect="1"/>
          </p:cNvPicPr>
          <p:nvPr/>
        </p:nvPicPr>
        <p:blipFill>
          <a:blip r:embed="rId3"/>
          <a:stretch>
            <a:fillRect/>
          </a:stretch>
        </p:blipFill>
        <p:spPr>
          <a:xfrm>
            <a:off x="121921" y="2831106"/>
            <a:ext cx="3447358" cy="3447358"/>
          </a:xfrm>
          <a:prstGeom prst="rect">
            <a:avLst/>
          </a:prstGeom>
        </p:spPr>
      </p:pic>
      <p:sp>
        <p:nvSpPr>
          <p:cNvPr id="2" name="Rectángulo 1"/>
          <p:cNvSpPr/>
          <p:nvPr/>
        </p:nvSpPr>
        <p:spPr>
          <a:xfrm>
            <a:off x="0" y="786585"/>
            <a:ext cx="4391891" cy="830997"/>
          </a:xfrm>
          <a:prstGeom prst="rect">
            <a:avLst/>
          </a:prstGeom>
        </p:spPr>
        <p:txBody>
          <a:bodyPr wrap="square">
            <a:spAutoFit/>
          </a:bodyPr>
          <a:lstStyle/>
          <a:p>
            <a:pPr algn="ctr"/>
            <a:r>
              <a:rPr lang="es-PE" sz="2400" b="1" u="sng" dirty="0" smtClean="0">
                <a:solidFill>
                  <a:srgbClr val="002060"/>
                </a:solidFill>
                <a:latin typeface="Fira Sans ExtraBold" panose="020B0903050000020004" pitchFamily="34" charset="0"/>
              </a:rPr>
              <a:t>IV. Características del Titanic:</a:t>
            </a:r>
            <a:r>
              <a:rPr lang="es-PE" sz="2400" u="sng" dirty="0" smtClean="0">
                <a:solidFill>
                  <a:srgbClr val="002060"/>
                </a:solidFill>
                <a:latin typeface="Fira Sans ExtraBold" panose="020B0903050000020004" pitchFamily="34" charset="0"/>
              </a:rPr>
              <a:t> </a:t>
            </a:r>
            <a:br>
              <a:rPr lang="es-PE" sz="2400" u="sng" dirty="0" smtClean="0">
                <a:solidFill>
                  <a:srgbClr val="002060"/>
                </a:solidFill>
                <a:latin typeface="Fira Sans ExtraBold" panose="020B0903050000020004" pitchFamily="34" charset="0"/>
              </a:rPr>
            </a:br>
            <a:endParaRPr lang="es-PE" sz="2400" u="sng" dirty="0">
              <a:solidFill>
                <a:srgbClr val="002060"/>
              </a:solidFill>
              <a:latin typeface="Fira Sans ExtraBold" panose="020B0903050000020004" pitchFamily="34" charset="0"/>
            </a:endParaRPr>
          </a:p>
        </p:txBody>
      </p:sp>
      <p:sp>
        <p:nvSpPr>
          <p:cNvPr id="3" name="Rectángulo 2"/>
          <p:cNvSpPr/>
          <p:nvPr/>
        </p:nvSpPr>
        <p:spPr>
          <a:xfrm>
            <a:off x="121921" y="1202083"/>
            <a:ext cx="6095999" cy="3001143"/>
          </a:xfrm>
          <a:prstGeom prst="rect">
            <a:avLst/>
          </a:prstGeom>
        </p:spPr>
        <p:txBody>
          <a:bodyPr wrap="square" numCol="1">
            <a:spAutoFit/>
          </a:bodyPr>
          <a:lstStyle/>
          <a:p>
            <a:pPr algn="just">
              <a:lnSpc>
                <a:spcPct val="150000"/>
              </a:lnSpc>
            </a:pPr>
            <a:r>
              <a:rPr lang="es-PE" sz="1600" dirty="0">
                <a:solidFill>
                  <a:srgbClr val="45A7CF"/>
                </a:solidFill>
                <a:latin typeface="Segoe UI Semibold" panose="020B0702040204020203" pitchFamily="34" charset="0"/>
                <a:cs typeface="Segoe UI Semibold" panose="020B0702040204020203" pitchFamily="34" charset="0"/>
              </a:rPr>
              <a:t>El Titanic era un barco de dimensiones impresionantes para su época. Tenía una longitud de aproximadamente 269 metros, una altura de 53 metros desde la quilla hasta la chimenea, y pesaba alrededor de 46,000 toneladas. Estaba equipado con avanzadas tecnologías de navegación y seguridad para la época, incluyendo un sistema de compartimentos estancos y puertas herméticas para prevenir el hundimiento en caso de colisión.</a:t>
            </a:r>
          </a:p>
        </p:txBody>
      </p:sp>
      <p:pic>
        <p:nvPicPr>
          <p:cNvPr id="5" name="Imagen 4"/>
          <p:cNvPicPr>
            <a:picLocks noChangeAspect="1"/>
          </p:cNvPicPr>
          <p:nvPr/>
        </p:nvPicPr>
        <p:blipFill>
          <a:blip r:embed="rId4"/>
          <a:stretch>
            <a:fillRect/>
          </a:stretch>
        </p:blipFill>
        <p:spPr>
          <a:xfrm>
            <a:off x="10083339" y="3795376"/>
            <a:ext cx="2108662" cy="2591153"/>
          </a:xfrm>
          <a:prstGeom prst="rect">
            <a:avLst/>
          </a:prstGeom>
        </p:spPr>
      </p:pic>
    </p:spTree>
    <p:extLst>
      <p:ext uri="{BB962C8B-B14F-4D97-AF65-F5344CB8AC3E}">
        <p14:creationId xmlns:p14="http://schemas.microsoft.com/office/powerpoint/2010/main" val="7536868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06144" y="1456910"/>
            <a:ext cx="11421533" cy="178235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8100000" scaled="1"/>
            <a:tileRect/>
          </a:gra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Rectángulo 1"/>
          <p:cNvSpPr/>
          <p:nvPr/>
        </p:nvSpPr>
        <p:spPr>
          <a:xfrm>
            <a:off x="-656706" y="778272"/>
            <a:ext cx="4391891" cy="830997"/>
          </a:xfrm>
          <a:prstGeom prst="rect">
            <a:avLst/>
          </a:prstGeom>
        </p:spPr>
        <p:txBody>
          <a:bodyPr wrap="square">
            <a:spAutoFit/>
          </a:bodyPr>
          <a:lstStyle/>
          <a:p>
            <a:pPr algn="ctr"/>
            <a:r>
              <a:rPr lang="es-PE" sz="2400" b="1" u="sng" dirty="0" smtClean="0">
                <a:solidFill>
                  <a:srgbClr val="002060"/>
                </a:solidFill>
                <a:latin typeface="Fira Sans ExtraBold" panose="020B0903050000020004" pitchFamily="34" charset="0"/>
              </a:rPr>
              <a:t>V</a:t>
            </a:r>
            <a:r>
              <a:rPr lang="es-PE" sz="2400" b="1" u="sng" dirty="0">
                <a:solidFill>
                  <a:srgbClr val="002060"/>
                </a:solidFill>
                <a:latin typeface="Fira Sans ExtraBold" panose="020B0903050000020004" pitchFamily="34" charset="0"/>
              </a:rPr>
              <a:t>. Viaje Inaugural</a:t>
            </a:r>
            <a:r>
              <a:rPr lang="es-PE" sz="2400" b="1" u="sng" dirty="0" smtClean="0">
                <a:solidFill>
                  <a:srgbClr val="002060"/>
                </a:solidFill>
                <a:latin typeface="Fira Sans ExtraBold" panose="020B0903050000020004" pitchFamily="34" charset="0"/>
              </a:rPr>
              <a:t>:</a:t>
            </a:r>
            <a:r>
              <a:rPr lang="es-PE" sz="2400" u="sng" dirty="0" smtClean="0">
                <a:solidFill>
                  <a:srgbClr val="002060"/>
                </a:solidFill>
                <a:latin typeface="Fira Sans ExtraBold" panose="020B0903050000020004" pitchFamily="34" charset="0"/>
              </a:rPr>
              <a:t> </a:t>
            </a:r>
            <a:br>
              <a:rPr lang="es-PE" sz="2400" u="sng" dirty="0" smtClean="0">
                <a:solidFill>
                  <a:srgbClr val="002060"/>
                </a:solidFill>
                <a:latin typeface="Fira Sans ExtraBold" panose="020B0903050000020004" pitchFamily="34" charset="0"/>
              </a:rPr>
            </a:br>
            <a:endParaRPr lang="es-PE" sz="2400" u="sng" dirty="0">
              <a:solidFill>
                <a:srgbClr val="002060"/>
              </a:solidFill>
              <a:latin typeface="Fira Sans ExtraBold" panose="020B0903050000020004" pitchFamily="34" charset="0"/>
            </a:endParaRPr>
          </a:p>
        </p:txBody>
      </p:sp>
      <p:sp>
        <p:nvSpPr>
          <p:cNvPr id="3" name="Rectángulo 2"/>
          <p:cNvSpPr/>
          <p:nvPr/>
        </p:nvSpPr>
        <p:spPr>
          <a:xfrm>
            <a:off x="497506" y="1503253"/>
            <a:ext cx="11238807" cy="1846659"/>
          </a:xfrm>
          <a:prstGeom prst="rect">
            <a:avLst/>
          </a:prstGeom>
        </p:spPr>
        <p:txBody>
          <a:bodyPr wrap="square" anchor="ctr">
            <a:spAutoFit/>
          </a:bodyPr>
          <a:lstStyle/>
          <a:p>
            <a:pPr algn="ctr"/>
            <a:r>
              <a:rPr lang="es-PE" sz="2400" dirty="0">
                <a:solidFill>
                  <a:srgbClr val="3366FF"/>
                </a:solidFill>
                <a:latin typeface="Segoe UI Black" panose="020B0A02040204020203" pitchFamily="34" charset="0"/>
                <a:ea typeface="Segoe UI Black" panose="020B0A02040204020203" pitchFamily="34" charset="0"/>
              </a:rPr>
              <a:t>El Titanic zarpo de </a:t>
            </a:r>
            <a:r>
              <a:rPr lang="es-PE" sz="2400" b="1" dirty="0">
                <a:solidFill>
                  <a:srgbClr val="3366FF"/>
                </a:solidFill>
                <a:latin typeface="Segoe UI Black" panose="020B0A02040204020203" pitchFamily="34" charset="0"/>
                <a:ea typeface="Segoe UI Black" panose="020B0A02040204020203" pitchFamily="34" charset="0"/>
              </a:rPr>
              <a:t>Southampton</a:t>
            </a:r>
            <a:r>
              <a:rPr lang="es-PE" sz="2400" dirty="0">
                <a:solidFill>
                  <a:srgbClr val="3366FF"/>
                </a:solidFill>
                <a:latin typeface="Segoe UI Black" panose="020B0A02040204020203" pitchFamily="34" charset="0"/>
                <a:ea typeface="Segoe UI Black" panose="020B0A02040204020203" pitchFamily="34" charset="0"/>
              </a:rPr>
              <a:t>, Inglaterra, el 10 de abril de 1912 en su viaje inaugural con destino a Nueva York, Estados Unidos. A bordo había pasajeros de diferentes clases sociales, desde ricos magnates hasta inmigrantes en busca de una vida mejor en América.</a:t>
            </a:r>
          </a:p>
          <a:p>
            <a:pPr algn="ctr"/>
            <a:endParaRPr lang="es-PE" dirty="0">
              <a:solidFill>
                <a:srgbClr val="62BFDD"/>
              </a:solidFill>
              <a:latin typeface="Segoe UI Black" panose="020B0A02040204020203" pitchFamily="34" charset="0"/>
              <a:ea typeface="Segoe UI Black" panose="020B0A02040204020203" pitchFamily="34" charset="0"/>
            </a:endParaRPr>
          </a:p>
        </p:txBody>
      </p:sp>
      <p:pic>
        <p:nvPicPr>
          <p:cNvPr id="6" name="Imagen 5"/>
          <p:cNvPicPr>
            <a:picLocks noChangeAspect="1"/>
          </p:cNvPicPr>
          <p:nvPr/>
        </p:nvPicPr>
        <p:blipFill>
          <a:blip r:embed="rId2"/>
          <a:stretch>
            <a:fillRect/>
          </a:stretch>
        </p:blipFill>
        <p:spPr>
          <a:xfrm>
            <a:off x="406144" y="3460561"/>
            <a:ext cx="3489907" cy="2682325"/>
          </a:xfrm>
          <a:prstGeom prst="rect">
            <a:avLst/>
          </a:prstGeom>
        </p:spPr>
      </p:pic>
      <p:pic>
        <p:nvPicPr>
          <p:cNvPr id="7" name="Imagen 6"/>
          <p:cNvPicPr>
            <a:picLocks noChangeAspect="1"/>
          </p:cNvPicPr>
          <p:nvPr/>
        </p:nvPicPr>
        <p:blipFill>
          <a:blip r:embed="rId3"/>
          <a:stretch>
            <a:fillRect/>
          </a:stretch>
        </p:blipFill>
        <p:spPr>
          <a:xfrm>
            <a:off x="4174234" y="3677153"/>
            <a:ext cx="3065991" cy="2249139"/>
          </a:xfrm>
          <a:prstGeom prst="rect">
            <a:avLst/>
          </a:prstGeom>
        </p:spPr>
      </p:pic>
      <p:pic>
        <p:nvPicPr>
          <p:cNvPr id="8" name="Imagen 7"/>
          <p:cNvPicPr>
            <a:picLocks noChangeAspect="1"/>
          </p:cNvPicPr>
          <p:nvPr/>
        </p:nvPicPr>
        <p:blipFill>
          <a:blip r:embed="rId4"/>
          <a:stretch>
            <a:fillRect/>
          </a:stretch>
        </p:blipFill>
        <p:spPr>
          <a:xfrm>
            <a:off x="7518409" y="3620502"/>
            <a:ext cx="4504256" cy="2522384"/>
          </a:xfrm>
          <a:prstGeom prst="rect">
            <a:avLst/>
          </a:prstGeom>
        </p:spPr>
      </p:pic>
    </p:spTree>
    <p:extLst>
      <p:ext uri="{BB962C8B-B14F-4D97-AF65-F5344CB8AC3E}">
        <p14:creationId xmlns:p14="http://schemas.microsoft.com/office/powerpoint/2010/main" val="3160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7571" y="720083"/>
            <a:ext cx="4391891" cy="830997"/>
          </a:xfrm>
          <a:prstGeom prst="rect">
            <a:avLst/>
          </a:prstGeom>
        </p:spPr>
        <p:txBody>
          <a:bodyPr wrap="square">
            <a:spAutoFit/>
          </a:bodyPr>
          <a:lstStyle/>
          <a:p>
            <a:pPr algn="ctr"/>
            <a:r>
              <a:rPr lang="es-PE" sz="2400" b="1" u="sng" dirty="0" smtClean="0">
                <a:solidFill>
                  <a:srgbClr val="002060"/>
                </a:solidFill>
                <a:latin typeface="Fira Sans ExtraBold" panose="020B0903050000020004" pitchFamily="34" charset="0"/>
              </a:rPr>
              <a:t>VI</a:t>
            </a:r>
            <a:r>
              <a:rPr lang="es-PE" sz="2400" b="1" u="sng" dirty="0">
                <a:solidFill>
                  <a:srgbClr val="002060"/>
                </a:solidFill>
                <a:latin typeface="Fira Sans ExtraBold" panose="020B0903050000020004" pitchFamily="34" charset="0"/>
              </a:rPr>
              <a:t>. Trágico Hundimiento:</a:t>
            </a:r>
            <a:r>
              <a:rPr lang="es-PE" sz="2400" u="sng" dirty="0" smtClean="0">
                <a:solidFill>
                  <a:srgbClr val="002060"/>
                </a:solidFill>
                <a:latin typeface="Fira Sans ExtraBold" panose="020B0903050000020004" pitchFamily="34" charset="0"/>
              </a:rPr>
              <a:t> </a:t>
            </a:r>
            <a:br>
              <a:rPr lang="es-PE" sz="2400" u="sng" dirty="0" smtClean="0">
                <a:solidFill>
                  <a:srgbClr val="002060"/>
                </a:solidFill>
                <a:latin typeface="Fira Sans ExtraBold" panose="020B0903050000020004" pitchFamily="34" charset="0"/>
              </a:rPr>
            </a:br>
            <a:endParaRPr lang="es-PE" sz="2400" u="sng" dirty="0">
              <a:solidFill>
                <a:srgbClr val="002060"/>
              </a:solidFill>
              <a:latin typeface="Fira Sans ExtraBold" panose="020B0903050000020004" pitchFamily="34" charset="0"/>
            </a:endParaRPr>
          </a:p>
        </p:txBody>
      </p:sp>
      <p:sp>
        <p:nvSpPr>
          <p:cNvPr id="3" name="Rectángulo 2"/>
          <p:cNvSpPr/>
          <p:nvPr/>
        </p:nvSpPr>
        <p:spPr>
          <a:xfrm>
            <a:off x="4314306" y="720083"/>
            <a:ext cx="6783186" cy="2983913"/>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8100000" scaled="1"/>
            <a:tileRect/>
          </a:gra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3"/>
          <p:cNvSpPr/>
          <p:nvPr/>
        </p:nvSpPr>
        <p:spPr>
          <a:xfrm>
            <a:off x="4430684" y="934766"/>
            <a:ext cx="6749934" cy="2554545"/>
          </a:xfrm>
          <a:prstGeom prst="rect">
            <a:avLst/>
          </a:prstGeom>
        </p:spPr>
        <p:txBody>
          <a:bodyPr wrap="square" anchor="ctr">
            <a:spAutoFit/>
          </a:bodyPr>
          <a:lstStyle/>
          <a:p>
            <a:pPr algn="ctr"/>
            <a:r>
              <a:rPr lang="es-PE" sz="2000" dirty="0">
                <a:solidFill>
                  <a:srgbClr val="6EB8F5"/>
                </a:solidFill>
                <a:latin typeface="Segoe UI Black" panose="020B0A02040204020203" pitchFamily="34" charset="0"/>
                <a:ea typeface="Segoe UI Black" panose="020B0A02040204020203" pitchFamily="34" charset="0"/>
              </a:rPr>
              <a:t>Sin embargo, la fama del Titanic no fue solo por su tamaño y lujo, sino por su trágico destino. La noche del 14 al 15 de abril de 1912, el Titanic chocó contra un iceberg en el Atlántico Norte y se hundió en cuestión de horas. A pesar de los esfuerzos de rescate, más de 1,500 personas perdieron la vida en el que se convirtió en uno de los desastres marítimos más conocidos de la historia.</a:t>
            </a:r>
            <a:endParaRPr lang="es-PE" sz="2000" dirty="0">
              <a:solidFill>
                <a:srgbClr val="62BFDD"/>
              </a:solidFill>
              <a:latin typeface="Segoe UI Black" panose="020B0A02040204020203" pitchFamily="34" charset="0"/>
              <a:ea typeface="Segoe UI Black" panose="020B0A02040204020203" pitchFamily="34" charset="0"/>
            </a:endParaRPr>
          </a:p>
        </p:txBody>
      </p:sp>
      <p:pic>
        <p:nvPicPr>
          <p:cNvPr id="5" name="Imagen 4"/>
          <p:cNvPicPr>
            <a:picLocks noChangeAspect="1"/>
          </p:cNvPicPr>
          <p:nvPr/>
        </p:nvPicPr>
        <p:blipFill>
          <a:blip r:embed="rId2"/>
          <a:stretch>
            <a:fillRect/>
          </a:stretch>
        </p:blipFill>
        <p:spPr>
          <a:xfrm>
            <a:off x="125177" y="1315020"/>
            <a:ext cx="4074136" cy="2483896"/>
          </a:xfrm>
          <a:prstGeom prst="rect">
            <a:avLst/>
          </a:prstGeom>
        </p:spPr>
      </p:pic>
      <p:pic>
        <p:nvPicPr>
          <p:cNvPr id="6" name="Imagen 5"/>
          <p:cNvPicPr>
            <a:picLocks noChangeAspect="1"/>
          </p:cNvPicPr>
          <p:nvPr/>
        </p:nvPicPr>
        <p:blipFill>
          <a:blip r:embed="rId3"/>
          <a:stretch>
            <a:fillRect/>
          </a:stretch>
        </p:blipFill>
        <p:spPr>
          <a:xfrm>
            <a:off x="125177" y="3865419"/>
            <a:ext cx="4074135" cy="2362248"/>
          </a:xfrm>
          <a:prstGeom prst="rect">
            <a:avLst/>
          </a:prstGeom>
        </p:spPr>
      </p:pic>
      <p:pic>
        <p:nvPicPr>
          <p:cNvPr id="7" name="Imagen 6"/>
          <p:cNvPicPr>
            <a:picLocks noChangeAspect="1"/>
          </p:cNvPicPr>
          <p:nvPr/>
        </p:nvPicPr>
        <p:blipFill>
          <a:blip r:embed="rId4"/>
          <a:stretch>
            <a:fillRect/>
          </a:stretch>
        </p:blipFill>
        <p:spPr>
          <a:xfrm>
            <a:off x="4965121" y="3865419"/>
            <a:ext cx="5874675" cy="2402173"/>
          </a:xfrm>
          <a:prstGeom prst="rect">
            <a:avLst/>
          </a:prstGeom>
        </p:spPr>
      </p:pic>
    </p:spTree>
    <p:extLst>
      <p:ext uri="{BB962C8B-B14F-4D97-AF65-F5344CB8AC3E}">
        <p14:creationId xmlns:p14="http://schemas.microsoft.com/office/powerpoint/2010/main" val="411649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13F7D388-4D1D-4651-999D-C12D8E01BBBB}" vid="{9F264876-D0A1-4C85-9555-E77BA775C60E}"/>
    </a:ext>
  </a:extLst>
</a:theme>
</file>

<file path=docProps/app.xml><?xml version="1.0" encoding="utf-8"?>
<Properties xmlns="http://schemas.openxmlformats.org/officeDocument/2006/extended-properties" xmlns:vt="http://schemas.openxmlformats.org/officeDocument/2006/docPropsVTypes">
  <Template>HP_inicial_4</Template>
  <TotalTime>7247</TotalTime>
  <Words>799</Words>
  <Application>Microsoft Office PowerPoint</Application>
  <PresentationFormat>Panorámica</PresentationFormat>
  <Paragraphs>36</Paragraphs>
  <Slides>14</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14</vt:i4>
      </vt:variant>
    </vt:vector>
  </HeadingPairs>
  <TitlesOfParts>
    <vt:vector size="26" baseType="lpstr">
      <vt:lpstr>Arial</vt:lpstr>
      <vt:lpstr>Artifakt Element Heavy</vt:lpstr>
      <vt:lpstr>Bell MT</vt:lpstr>
      <vt:lpstr>Berlin Sans FB</vt:lpstr>
      <vt:lpstr>Berlin Sans FB Demi</vt:lpstr>
      <vt:lpstr>Calibri</vt:lpstr>
      <vt:lpstr>Calibri Light</vt:lpstr>
      <vt:lpstr>Fira Sans ExtraBold</vt:lpstr>
      <vt:lpstr>Segoe UI Black</vt:lpstr>
      <vt:lpstr>Segoe UI Semibold</vt:lpstr>
      <vt:lpstr>Tw Cen MT Condensed Extra 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Arkipolis7</dc:creator>
  <cp:lastModifiedBy>Arkipolis7</cp:lastModifiedBy>
  <cp:revision>21</cp:revision>
  <dcterms:created xsi:type="dcterms:W3CDTF">2024-03-15T01:14:45Z</dcterms:created>
  <dcterms:modified xsi:type="dcterms:W3CDTF">2024-03-20T22:57:13Z</dcterms:modified>
</cp:coreProperties>
</file>